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67" r:id="rId1"/>
  </p:sldMasterIdLst>
  <p:notesMasterIdLst>
    <p:notesMasterId r:id="rId10"/>
  </p:notesMasterIdLst>
  <p:sldIdLst>
    <p:sldId id="256" r:id="rId2"/>
    <p:sldId id="313" r:id="rId3"/>
    <p:sldId id="2336" r:id="rId4"/>
    <p:sldId id="2332" r:id="rId5"/>
    <p:sldId id="2333" r:id="rId6"/>
    <p:sldId id="2340" r:id="rId7"/>
    <p:sldId id="2341" r:id="rId8"/>
    <p:sldId id="258"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4099"/>
    <a:srgbClr val="2410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5" autoAdjust="0"/>
    <p:restoredTop sz="94660"/>
  </p:normalViewPr>
  <p:slideViewPr>
    <p:cSldViewPr snapToGrid="0" snapToObjects="1">
      <p:cViewPr varScale="1">
        <p:scale>
          <a:sx n="92" d="100"/>
          <a:sy n="92" d="100"/>
        </p:scale>
        <p:origin x="114" y="13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07113E-5EEE-4B83-84B2-44EA00320C3D}" type="datetimeFigureOut">
              <a:rPr lang="en-US" smtClean="0"/>
              <a:t>8/23/2018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9E4941-DC88-4625-B40B-6559391D3D3D}" type="slidenum">
              <a:rPr lang="en-US" smtClean="0"/>
              <a:t>‹#›</a:t>
            </a:fld>
            <a:endParaRPr lang="en-US"/>
          </a:p>
        </p:txBody>
      </p:sp>
    </p:spTree>
    <p:extLst>
      <p:ext uri="{BB962C8B-B14F-4D97-AF65-F5344CB8AC3E}">
        <p14:creationId xmlns:p14="http://schemas.microsoft.com/office/powerpoint/2010/main" val="2909937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http://healthcaresecprivacy.blogspot.com/p/topics.html#HIE </a:t>
            </a:r>
          </a:p>
        </p:txBody>
      </p:sp>
      <p:sp>
        <p:nvSpPr>
          <p:cNvPr id="4" name="Slide Number Placeholder 3"/>
          <p:cNvSpPr>
            <a:spLocks noGrp="1"/>
          </p:cNvSpPr>
          <p:nvPr>
            <p:ph type="sldNum" sz="quarter" idx="10"/>
          </p:nvPr>
        </p:nvSpPr>
        <p:spPr/>
        <p:txBody>
          <a:bodyPr/>
          <a:lstStyle/>
          <a:p>
            <a:fld id="{2CFF194C-9619-40B7-9733-83494643ED3C}" type="slidenum">
              <a:rPr lang="en-US" smtClean="0"/>
              <a:t>2</a:t>
            </a:fld>
            <a:endParaRPr lang="en-US"/>
          </a:p>
        </p:txBody>
      </p:sp>
    </p:spTree>
    <p:extLst>
      <p:ext uri="{BB962C8B-B14F-4D97-AF65-F5344CB8AC3E}">
        <p14:creationId xmlns:p14="http://schemas.microsoft.com/office/powerpoint/2010/main" val="4120952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http://healthcaresecprivacy.blogspot.com/p/topics.html#HIE </a:t>
            </a:r>
          </a:p>
        </p:txBody>
      </p:sp>
      <p:sp>
        <p:nvSpPr>
          <p:cNvPr id="4" name="Slide Number Placeholder 3"/>
          <p:cNvSpPr>
            <a:spLocks noGrp="1"/>
          </p:cNvSpPr>
          <p:nvPr>
            <p:ph type="sldNum" sz="quarter" idx="10"/>
          </p:nvPr>
        </p:nvSpPr>
        <p:spPr/>
        <p:txBody>
          <a:bodyPr/>
          <a:lstStyle/>
          <a:p>
            <a:fld id="{2CFF194C-9619-40B7-9733-83494643ED3C}" type="slidenum">
              <a:rPr lang="en-US" smtClean="0"/>
              <a:t>3</a:t>
            </a:fld>
            <a:endParaRPr lang="en-US"/>
          </a:p>
        </p:txBody>
      </p:sp>
    </p:spTree>
    <p:extLst>
      <p:ext uri="{BB962C8B-B14F-4D97-AF65-F5344CB8AC3E}">
        <p14:creationId xmlns:p14="http://schemas.microsoft.com/office/powerpoint/2010/main" val="3899296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https://healthcaresecprivacy.blogspot.com/2013/11/distinction-between-documents-and.html </a:t>
            </a:r>
          </a:p>
          <a:p>
            <a:r>
              <a:rPr lang="en-US" dirty="0"/>
              <a:t>True of both CDA documents and FHIR documents</a:t>
            </a:r>
          </a:p>
        </p:txBody>
      </p:sp>
      <p:sp>
        <p:nvSpPr>
          <p:cNvPr id="4" name="Slide Number Placeholder 3"/>
          <p:cNvSpPr>
            <a:spLocks noGrp="1"/>
          </p:cNvSpPr>
          <p:nvPr>
            <p:ph type="sldNum" sz="quarter" idx="10"/>
          </p:nvPr>
        </p:nvSpPr>
        <p:spPr/>
        <p:txBody>
          <a:bodyPr/>
          <a:lstStyle/>
          <a:p>
            <a:fld id="{2CFF194C-9619-40B7-9733-83494643ED3C}" type="slidenum">
              <a:rPr lang="en-US" smtClean="0"/>
              <a:t>4</a:t>
            </a:fld>
            <a:endParaRPr lang="en-US"/>
          </a:p>
        </p:txBody>
      </p:sp>
    </p:spTree>
    <p:extLst>
      <p:ext uri="{BB962C8B-B14F-4D97-AF65-F5344CB8AC3E}">
        <p14:creationId xmlns:p14="http://schemas.microsoft.com/office/powerpoint/2010/main" val="3789356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https://healthcaresecprivacy.blogspot.com/2015/10/ihe-formatcodes-are-mandatory.html</a:t>
            </a:r>
          </a:p>
        </p:txBody>
      </p:sp>
      <p:sp>
        <p:nvSpPr>
          <p:cNvPr id="4" name="Slide Number Placeholder 3"/>
          <p:cNvSpPr>
            <a:spLocks noGrp="1"/>
          </p:cNvSpPr>
          <p:nvPr>
            <p:ph type="sldNum" sz="quarter" idx="10"/>
          </p:nvPr>
        </p:nvSpPr>
        <p:spPr/>
        <p:txBody>
          <a:bodyPr/>
          <a:lstStyle/>
          <a:p>
            <a:fld id="{2CFF194C-9619-40B7-9733-83494643ED3C}" type="slidenum">
              <a:rPr lang="en-US" smtClean="0"/>
              <a:t>5</a:t>
            </a:fld>
            <a:endParaRPr lang="en-US"/>
          </a:p>
        </p:txBody>
      </p:sp>
    </p:spTree>
    <p:extLst>
      <p:ext uri="{BB962C8B-B14F-4D97-AF65-F5344CB8AC3E}">
        <p14:creationId xmlns:p14="http://schemas.microsoft.com/office/powerpoint/2010/main" val="1116634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E25F5E-CD48-4D93-A2AA-2828679883FD}" type="datetime1">
              <a:rPr lang="en-US" smtClean="0"/>
              <a:t>8/23/2018</a:t>
            </a:fld>
            <a:endParaRPr lang="en-US"/>
          </a:p>
        </p:txBody>
      </p:sp>
      <p:sp>
        <p:nvSpPr>
          <p:cNvPr id="5" name="Footer Placeholder 4"/>
          <p:cNvSpPr>
            <a:spLocks noGrp="1"/>
          </p:cNvSpPr>
          <p:nvPr>
            <p:ph type="ftr" sz="quarter" idx="11"/>
          </p:nvPr>
        </p:nvSpPr>
        <p:spPr/>
        <p:txBody>
          <a:bodyPr/>
          <a:lstStyle/>
          <a:p>
            <a:r>
              <a:rPr lang="en-US"/>
              <a:t>#InsideIHE</a:t>
            </a:r>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893265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4D7F38-288B-41CA-85F6-696724B3C405}" type="datetime1">
              <a:rPr lang="en-US" smtClean="0"/>
              <a:t>8/23/2018</a:t>
            </a:fld>
            <a:endParaRPr lang="en-US"/>
          </a:p>
        </p:txBody>
      </p:sp>
      <p:sp>
        <p:nvSpPr>
          <p:cNvPr id="5" name="Footer Placeholder 4"/>
          <p:cNvSpPr>
            <a:spLocks noGrp="1"/>
          </p:cNvSpPr>
          <p:nvPr>
            <p:ph type="ftr" sz="quarter" idx="11"/>
          </p:nvPr>
        </p:nvSpPr>
        <p:spPr/>
        <p:txBody>
          <a:bodyPr/>
          <a:lstStyle/>
          <a:p>
            <a:r>
              <a:rPr lang="en-US"/>
              <a:t>#InsideIHE</a:t>
            </a:r>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228942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43B072-2ED1-4BDE-B6EF-6551D58621EA}" type="datetime1">
              <a:rPr lang="en-US" smtClean="0"/>
              <a:t>8/23/2018</a:t>
            </a:fld>
            <a:endParaRPr lang="en-US"/>
          </a:p>
        </p:txBody>
      </p:sp>
      <p:sp>
        <p:nvSpPr>
          <p:cNvPr id="5" name="Footer Placeholder 4"/>
          <p:cNvSpPr>
            <a:spLocks noGrp="1"/>
          </p:cNvSpPr>
          <p:nvPr>
            <p:ph type="ftr" sz="quarter" idx="11"/>
          </p:nvPr>
        </p:nvSpPr>
        <p:spPr/>
        <p:txBody>
          <a:bodyPr/>
          <a:lstStyle/>
          <a:p>
            <a:r>
              <a:rPr lang="en-US"/>
              <a:t>#InsideIHE</a:t>
            </a:r>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231463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2E63CE6-5EA6-4C50-936C-569C1F539170}" type="datetime1">
              <a:rPr lang="en-US" smtClean="0"/>
              <a:t>8/23/2018</a:t>
            </a:fld>
            <a:endParaRPr lang="en-US"/>
          </a:p>
        </p:txBody>
      </p:sp>
      <p:sp>
        <p:nvSpPr>
          <p:cNvPr id="4" name="Footer Placeholder 3"/>
          <p:cNvSpPr>
            <a:spLocks noGrp="1"/>
          </p:cNvSpPr>
          <p:nvPr>
            <p:ph type="ftr" sz="quarter" idx="11"/>
          </p:nvPr>
        </p:nvSpPr>
        <p:spPr/>
        <p:txBody>
          <a:bodyPr/>
          <a:lstStyle/>
          <a:p>
            <a:r>
              <a:rPr lang="en-US"/>
              <a:t>#InsideIHE</a:t>
            </a:r>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1295809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BC46EA-6B9A-432A-BBAB-A5B36C71B648}" type="datetime1">
              <a:rPr lang="en-US" smtClean="0"/>
              <a:t>8/23/2018</a:t>
            </a:fld>
            <a:endParaRPr lang="en-US"/>
          </a:p>
        </p:txBody>
      </p:sp>
      <p:sp>
        <p:nvSpPr>
          <p:cNvPr id="5" name="Footer Placeholder 4"/>
          <p:cNvSpPr>
            <a:spLocks noGrp="1"/>
          </p:cNvSpPr>
          <p:nvPr>
            <p:ph type="ftr" sz="quarter" idx="11"/>
          </p:nvPr>
        </p:nvSpPr>
        <p:spPr/>
        <p:txBody>
          <a:bodyPr/>
          <a:lstStyle/>
          <a:p>
            <a:r>
              <a:rPr lang="en-US"/>
              <a:t>#InsideIHE</a:t>
            </a:r>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pic>
        <p:nvPicPr>
          <p:cNvPr id="7" name="Picture 6" descr="ihe-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188" y="170721"/>
            <a:ext cx="2299752" cy="627337"/>
          </a:xfrm>
          <a:prstGeom prst="rect">
            <a:avLst/>
          </a:prstGeom>
        </p:spPr>
      </p:pic>
    </p:spTree>
    <p:extLst>
      <p:ext uri="{BB962C8B-B14F-4D97-AF65-F5344CB8AC3E}">
        <p14:creationId xmlns:p14="http://schemas.microsoft.com/office/powerpoint/2010/main" val="1366212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B28A2E-0206-4C09-BFEC-91BA5E638CDE}" type="datetime1">
              <a:rPr lang="en-US" smtClean="0"/>
              <a:t>8/23/2018</a:t>
            </a:fld>
            <a:endParaRPr lang="en-US"/>
          </a:p>
        </p:txBody>
      </p:sp>
      <p:sp>
        <p:nvSpPr>
          <p:cNvPr id="5" name="Footer Placeholder 4"/>
          <p:cNvSpPr>
            <a:spLocks noGrp="1"/>
          </p:cNvSpPr>
          <p:nvPr>
            <p:ph type="ftr" sz="quarter" idx="11"/>
          </p:nvPr>
        </p:nvSpPr>
        <p:spPr/>
        <p:txBody>
          <a:bodyPr/>
          <a:lstStyle/>
          <a:p>
            <a:r>
              <a:rPr lang="en-US"/>
              <a:t>#InsideIHE</a:t>
            </a:r>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467103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24200F-CE8F-4BAF-B7AA-F105C5814A1E}" type="datetime1">
              <a:rPr lang="en-US" smtClean="0"/>
              <a:t>8/23/2018</a:t>
            </a:fld>
            <a:endParaRPr lang="en-US"/>
          </a:p>
        </p:txBody>
      </p:sp>
      <p:sp>
        <p:nvSpPr>
          <p:cNvPr id="6" name="Footer Placeholder 5"/>
          <p:cNvSpPr>
            <a:spLocks noGrp="1"/>
          </p:cNvSpPr>
          <p:nvPr>
            <p:ph type="ftr" sz="quarter" idx="11"/>
          </p:nvPr>
        </p:nvSpPr>
        <p:spPr/>
        <p:txBody>
          <a:bodyPr/>
          <a:lstStyle/>
          <a:p>
            <a:r>
              <a:rPr lang="en-US"/>
              <a:t>#InsideIHE</a:t>
            </a:r>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504856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72551F-E5D7-4F04-93C0-FCBAAC18E3B5}" type="datetime1">
              <a:rPr lang="en-US" smtClean="0"/>
              <a:t>8/23/2018</a:t>
            </a:fld>
            <a:endParaRPr lang="en-US"/>
          </a:p>
        </p:txBody>
      </p:sp>
      <p:sp>
        <p:nvSpPr>
          <p:cNvPr id="8" name="Footer Placeholder 7"/>
          <p:cNvSpPr>
            <a:spLocks noGrp="1"/>
          </p:cNvSpPr>
          <p:nvPr>
            <p:ph type="ftr" sz="quarter" idx="11"/>
          </p:nvPr>
        </p:nvSpPr>
        <p:spPr/>
        <p:txBody>
          <a:bodyPr/>
          <a:lstStyle/>
          <a:p>
            <a:r>
              <a:rPr lang="en-US"/>
              <a:t>#InsideIHE</a:t>
            </a:r>
          </a:p>
        </p:txBody>
      </p:sp>
      <p:sp>
        <p:nvSpPr>
          <p:cNvPr id="9" name="Slide Number Placeholder 8"/>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3023597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8DEA11F-E1D3-4CDA-AD59-DF2FBC52A077}" type="datetime1">
              <a:rPr lang="en-US" smtClean="0"/>
              <a:t>8/23/2018</a:t>
            </a:fld>
            <a:endParaRPr lang="en-US"/>
          </a:p>
        </p:txBody>
      </p:sp>
      <p:sp>
        <p:nvSpPr>
          <p:cNvPr id="4" name="Footer Placeholder 3"/>
          <p:cNvSpPr>
            <a:spLocks noGrp="1"/>
          </p:cNvSpPr>
          <p:nvPr>
            <p:ph type="ftr" sz="quarter" idx="11"/>
          </p:nvPr>
        </p:nvSpPr>
        <p:spPr/>
        <p:txBody>
          <a:bodyPr/>
          <a:lstStyle/>
          <a:p>
            <a:r>
              <a:rPr lang="en-US"/>
              <a:t>#InsideIHE</a:t>
            </a:r>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940266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81CA8-7693-43D0-A9C6-C6A0B8014295}" type="datetime1">
              <a:rPr lang="en-US" smtClean="0"/>
              <a:t>8/23/2018</a:t>
            </a:fld>
            <a:endParaRPr lang="en-US"/>
          </a:p>
        </p:txBody>
      </p:sp>
      <p:sp>
        <p:nvSpPr>
          <p:cNvPr id="3" name="Footer Placeholder 2"/>
          <p:cNvSpPr>
            <a:spLocks noGrp="1"/>
          </p:cNvSpPr>
          <p:nvPr>
            <p:ph type="ftr" sz="quarter" idx="11"/>
          </p:nvPr>
        </p:nvSpPr>
        <p:spPr/>
        <p:txBody>
          <a:bodyPr/>
          <a:lstStyle/>
          <a:p>
            <a:r>
              <a:rPr lang="en-US"/>
              <a:t>#InsideIHE</a:t>
            </a:r>
          </a:p>
        </p:txBody>
      </p:sp>
      <p:sp>
        <p:nvSpPr>
          <p:cNvPr id="4" name="Slide Number Placeholder 3"/>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1207029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377A91-B674-4FDE-B152-68A109F534E8}" type="datetime1">
              <a:rPr lang="en-US" smtClean="0"/>
              <a:t>8/23/2018</a:t>
            </a:fld>
            <a:endParaRPr lang="en-US"/>
          </a:p>
        </p:txBody>
      </p:sp>
      <p:sp>
        <p:nvSpPr>
          <p:cNvPr id="6" name="Footer Placeholder 5"/>
          <p:cNvSpPr>
            <a:spLocks noGrp="1"/>
          </p:cNvSpPr>
          <p:nvPr>
            <p:ph type="ftr" sz="quarter" idx="11"/>
          </p:nvPr>
        </p:nvSpPr>
        <p:spPr/>
        <p:txBody>
          <a:bodyPr/>
          <a:lstStyle/>
          <a:p>
            <a:r>
              <a:rPr lang="en-US"/>
              <a:t>#InsideIHE</a:t>
            </a:r>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3872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A1DEFB-F9C1-43FD-8914-3F53E889FA61}" type="datetime1">
              <a:rPr lang="en-US" smtClean="0"/>
              <a:t>8/23/2018</a:t>
            </a:fld>
            <a:endParaRPr lang="en-US"/>
          </a:p>
        </p:txBody>
      </p:sp>
      <p:sp>
        <p:nvSpPr>
          <p:cNvPr id="6" name="Footer Placeholder 5"/>
          <p:cNvSpPr>
            <a:spLocks noGrp="1"/>
          </p:cNvSpPr>
          <p:nvPr>
            <p:ph type="ftr" sz="quarter" idx="11"/>
          </p:nvPr>
        </p:nvSpPr>
        <p:spPr/>
        <p:txBody>
          <a:bodyPr/>
          <a:lstStyle/>
          <a:p>
            <a:r>
              <a:rPr lang="en-US"/>
              <a:t>#InsideIHE</a:t>
            </a:r>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3917016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D7DA3B-A259-4658-AEBB-745570DA9BCB}" type="datetime1">
              <a:rPr lang="en-US" smtClean="0"/>
              <a:t>8/23/2018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#InsideIHE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A07176-4D28-144C-AB30-ACED7F44A340}" type="slidenum">
              <a:rPr lang="en-US" smtClean="0"/>
              <a:pPr/>
              <a:t>‹#›</a:t>
            </a:fld>
            <a:endParaRPr lang="en-US"/>
          </a:p>
        </p:txBody>
      </p:sp>
      <p:pic>
        <p:nvPicPr>
          <p:cNvPr id="7" name="Picture 6" descr="Background_Duo_266.jpg"/>
          <p:cNvPicPr>
            <a:picLocks noChangeAspect="1"/>
          </p:cNvPicPr>
          <p:nvPr userDrawn="1"/>
        </p:nvPicPr>
        <p:blipFill>
          <a:blip r:embed="rId14">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19697408"/>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png"/><Relationship Id="rId34" Type="http://schemas.openxmlformats.org/officeDocument/2006/relationships/image" Target="../media/image35.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notesSlide" Target="../notesSlides/notesSlide1.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png"/><Relationship Id="rId34" Type="http://schemas.openxmlformats.org/officeDocument/2006/relationships/image" Target="../media/image35.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iki.ihe.net/index.php/Category:Security"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iki.ihe.net/index.php/Category:CDA" TargetMode="External"/><Relationship Id="rId2" Type="http://schemas.openxmlformats.org/officeDocument/2006/relationships/hyperlink" Target="https://wiki.ihe.net/index.php/Category:DocSha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PurpleGlob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2209800" y="3422416"/>
            <a:ext cx="7772400" cy="1470025"/>
          </a:xfrm>
        </p:spPr>
        <p:txBody>
          <a:bodyPr>
            <a:normAutofit fontScale="90000"/>
          </a:bodyPr>
          <a:lstStyle/>
          <a:p>
            <a:r>
              <a:rPr lang="en-US" dirty="0">
                <a:solidFill>
                  <a:srgbClr val="5A4099"/>
                </a:solidFill>
                <a:latin typeface="Arial"/>
                <a:cs typeface="Arial"/>
              </a:rPr>
              <a:t>Document Sharing Overview</a:t>
            </a:r>
          </a:p>
        </p:txBody>
      </p:sp>
      <p:sp>
        <p:nvSpPr>
          <p:cNvPr id="3" name="Subtitle 2"/>
          <p:cNvSpPr>
            <a:spLocks noGrp="1"/>
          </p:cNvSpPr>
          <p:nvPr>
            <p:ph type="subTitle" idx="1"/>
          </p:nvPr>
        </p:nvSpPr>
        <p:spPr>
          <a:xfrm>
            <a:off x="2895600" y="4890896"/>
            <a:ext cx="6400800" cy="1053231"/>
          </a:xfrm>
        </p:spPr>
        <p:txBody>
          <a:bodyPr>
            <a:normAutofit fontScale="77500" lnSpcReduction="20000"/>
          </a:bodyPr>
          <a:lstStyle/>
          <a:p>
            <a:r>
              <a:rPr lang="en-US" sz="2600" dirty="0">
                <a:solidFill>
                  <a:schemeClr val="tx1">
                    <a:lumMod val="65000"/>
                    <a:lumOff val="35000"/>
                  </a:schemeClr>
                </a:solidFill>
                <a:latin typeface="Arial"/>
                <a:cs typeface="Arial"/>
              </a:rPr>
              <a:t>John Moehrke</a:t>
            </a:r>
          </a:p>
          <a:p>
            <a:r>
              <a:rPr lang="en-US" sz="2600" dirty="0">
                <a:solidFill>
                  <a:schemeClr val="tx1">
                    <a:lumMod val="65000"/>
                    <a:lumOff val="35000"/>
                  </a:schemeClr>
                </a:solidFill>
                <a:latin typeface="Arial"/>
                <a:cs typeface="Arial"/>
              </a:rPr>
              <a:t>Co-Chair ITI Planning</a:t>
            </a:r>
          </a:p>
          <a:p>
            <a:r>
              <a:rPr lang="en-US" sz="2600" dirty="0">
                <a:solidFill>
                  <a:schemeClr val="tx1">
                    <a:lumMod val="65000"/>
                    <a:lumOff val="35000"/>
                  </a:schemeClr>
                </a:solidFill>
                <a:latin typeface="Arial"/>
                <a:cs typeface="Arial"/>
              </a:rPr>
              <a:t>By Light Professional IT Services LLC</a:t>
            </a:r>
          </a:p>
        </p:txBody>
      </p:sp>
      <p:pic>
        <p:nvPicPr>
          <p:cNvPr id="5" name="Picture 4" descr="ih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485" y="1609258"/>
            <a:ext cx="4429454" cy="12082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07" name="Group 11">
            <a:extLst>
              <a:ext uri="{FF2B5EF4-FFF2-40B4-BE49-F238E27FC236}">
                <a16:creationId xmlns:a16="http://schemas.microsoft.com/office/drawing/2014/main" id="{A8CB59AD-E7D9-41DD-AAD5-4D25B01D7A3D}"/>
              </a:ext>
            </a:extLst>
          </p:cNvPr>
          <p:cNvGraphicFramePr>
            <a:graphicFrameLocks noGrp="1"/>
          </p:cNvGraphicFramePr>
          <p:nvPr/>
        </p:nvGraphicFramePr>
        <p:xfrm>
          <a:off x="2414588" y="890589"/>
          <a:ext cx="1219200" cy="485775"/>
        </p:xfrm>
        <a:graphic>
          <a:graphicData uri="http://schemas.openxmlformats.org/drawingml/2006/table">
            <a:tbl>
              <a:tblPr/>
              <a:tblGrid>
                <a:gridCol w="1219200">
                  <a:extLst>
                    <a:ext uri="{9D8B030D-6E8A-4147-A177-3AD203B41FA5}">
                      <a16:colId xmlns:a16="http://schemas.microsoft.com/office/drawing/2014/main" val="20000"/>
                    </a:ext>
                  </a:extLst>
                </a:gridCol>
              </a:tblGrid>
              <a:tr h="485775">
                <a:tc>
                  <a:txBody>
                    <a:bodyPr/>
                    <a:lstStyle/>
                    <a:p>
                      <a:pPr marL="39688" marR="0" lvl="0" indent="0" algn="l" defTabSz="914400" rtl="0" eaLnBrk="1" fontAlgn="base" latinLnBrk="0" hangingPunct="1">
                        <a:lnSpc>
                          <a:spcPct val="90000"/>
                        </a:lnSpc>
                        <a:spcBef>
                          <a:spcPct val="0"/>
                        </a:spcBef>
                        <a:spcAft>
                          <a:spcPct val="0"/>
                        </a:spcAft>
                        <a:buClrTx/>
                        <a:buSzTx/>
                        <a:buFontTx/>
                        <a:buNone/>
                        <a:tabLst>
                          <a:tab pos="914400" algn="l"/>
                        </a:tabLst>
                      </a:pPr>
                      <a:endParaRPr kumimoji="0" lang="en-US" sz="2800" b="0" i="0" u="none" strike="noStrike" cap="none" normalizeH="0" baseline="0">
                        <a:ln>
                          <a:noFill/>
                        </a:ln>
                        <a:solidFill>
                          <a:schemeClr val="tx1"/>
                        </a:solidFill>
                        <a:effectLst/>
                        <a:latin typeface="Lucida Grande" charset="0"/>
                        <a:ea typeface="ヒラギノ角ゴ ProN W3" charset="-128"/>
                        <a:cs typeface="ヒラギノ角ゴ ProN W3" charset="-128"/>
                        <a:sym typeface="Lucida Grande" charset="0"/>
                      </a:endParaRPr>
                    </a:p>
                  </a:txBody>
                  <a:tcPr marL="50800" marR="50800" marT="50813" marB="50813"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2539" name="Rectangle 17">
            <a:extLst>
              <a:ext uri="{FF2B5EF4-FFF2-40B4-BE49-F238E27FC236}">
                <a16:creationId xmlns:a16="http://schemas.microsoft.com/office/drawing/2014/main" id="{1C901B8B-5E61-4E8C-AED8-CBFC8AAE27C7}"/>
              </a:ext>
            </a:extLst>
          </p:cNvPr>
          <p:cNvSpPr>
            <a:spLocks noGrp="1" noChangeArrowheads="1"/>
          </p:cNvSpPr>
          <p:nvPr>
            <p:ph type="title"/>
          </p:nvPr>
        </p:nvSpPr>
        <p:spPr>
          <a:xfrm>
            <a:off x="3619062" y="32613"/>
            <a:ext cx="7734738" cy="1325563"/>
          </a:xfrm>
        </p:spPr>
        <p:txBody>
          <a:bodyPr/>
          <a:lstStyle/>
          <a:p>
            <a:pPr eaLnBrk="1" hangingPunct="1"/>
            <a:r>
              <a:rPr lang="en-US" altLang="en-US" dirty="0"/>
              <a:t>IHE Standards-based HIE (XDS)</a:t>
            </a:r>
            <a:br>
              <a:rPr lang="en-US" altLang="en-US" dirty="0"/>
            </a:br>
            <a:r>
              <a:rPr lang="en-US" altLang="en-US" sz="2400" dirty="0">
                <a:solidFill>
                  <a:srgbClr val="28B9F5"/>
                </a:solidFill>
              </a:rPr>
              <a:t>Key Components</a:t>
            </a:r>
            <a:endParaRPr lang="en-US" altLang="en-US" dirty="0"/>
          </a:p>
        </p:txBody>
      </p:sp>
      <p:grpSp>
        <p:nvGrpSpPr>
          <p:cNvPr id="3" name="Group 2">
            <a:extLst>
              <a:ext uri="{FF2B5EF4-FFF2-40B4-BE49-F238E27FC236}">
                <a16:creationId xmlns:a16="http://schemas.microsoft.com/office/drawing/2014/main" id="{246C2BAE-219D-4BFB-85F2-88E088A58E0F}"/>
              </a:ext>
            </a:extLst>
          </p:cNvPr>
          <p:cNvGrpSpPr/>
          <p:nvPr/>
        </p:nvGrpSpPr>
        <p:grpSpPr>
          <a:xfrm>
            <a:off x="945931" y="1250949"/>
            <a:ext cx="10310648" cy="5449395"/>
            <a:chOff x="2070100" y="1250950"/>
            <a:chExt cx="7886700" cy="4725989"/>
          </a:xfrm>
        </p:grpSpPr>
        <p:grpSp>
          <p:nvGrpSpPr>
            <p:cNvPr id="2" name="Group 61">
              <a:extLst>
                <a:ext uri="{FF2B5EF4-FFF2-40B4-BE49-F238E27FC236}">
                  <a16:creationId xmlns:a16="http://schemas.microsoft.com/office/drawing/2014/main" id="{BEE8B1A4-2115-4CC0-AF87-938F9CAF274E}"/>
                </a:ext>
              </a:extLst>
            </p:cNvPr>
            <p:cNvGrpSpPr>
              <a:grpSpLocks/>
            </p:cNvGrpSpPr>
            <p:nvPr/>
          </p:nvGrpSpPr>
          <p:grpSpPr bwMode="auto">
            <a:xfrm>
              <a:off x="2697163" y="1250950"/>
              <a:ext cx="6699250" cy="3879850"/>
              <a:chOff x="1173163" y="1250950"/>
              <a:chExt cx="6699250" cy="3879850"/>
            </a:xfrm>
          </p:grpSpPr>
          <p:pic>
            <p:nvPicPr>
              <p:cNvPr id="22588" name="Picture 1">
                <a:extLst>
                  <a:ext uri="{FF2B5EF4-FFF2-40B4-BE49-F238E27FC236}">
                    <a16:creationId xmlns:a16="http://schemas.microsoft.com/office/drawing/2014/main" id="{CF3BB786-794E-48D8-A897-D58183C6D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163" y="2651125"/>
                <a:ext cx="669925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22589" name="Group 53">
                <a:extLst>
                  <a:ext uri="{FF2B5EF4-FFF2-40B4-BE49-F238E27FC236}">
                    <a16:creationId xmlns:a16="http://schemas.microsoft.com/office/drawing/2014/main" id="{A0B221A8-2F28-499D-ACE6-6B604C3FE4D9}"/>
                  </a:ext>
                </a:extLst>
              </p:cNvPr>
              <p:cNvGrpSpPr>
                <a:grpSpLocks/>
              </p:cNvGrpSpPr>
              <p:nvPr/>
            </p:nvGrpSpPr>
            <p:grpSpPr bwMode="auto">
              <a:xfrm>
                <a:off x="3316288" y="1250950"/>
                <a:ext cx="2490787" cy="1728788"/>
                <a:chOff x="3316288" y="1250950"/>
                <a:chExt cx="2490787" cy="1728788"/>
              </a:xfrm>
            </p:grpSpPr>
            <p:pic>
              <p:nvPicPr>
                <p:cNvPr id="22590" name="Picture 19">
                  <a:extLst>
                    <a:ext uri="{FF2B5EF4-FFF2-40B4-BE49-F238E27FC236}">
                      <a16:creationId xmlns:a16="http://schemas.microsoft.com/office/drawing/2014/main" id="{13F75E7E-7F44-4B29-916A-53B73D881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6288" y="1250950"/>
                  <a:ext cx="24907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2591" name="Rectangle 50">
                  <a:extLst>
                    <a:ext uri="{FF2B5EF4-FFF2-40B4-BE49-F238E27FC236}">
                      <a16:creationId xmlns:a16="http://schemas.microsoft.com/office/drawing/2014/main" id="{EF099B4D-76AC-44A1-8CC7-CA1778A35C02}"/>
                    </a:ext>
                  </a:extLst>
                </p:cNvPr>
                <p:cNvSpPr>
                  <a:spLocks noChangeArrowheads="1"/>
                </p:cNvSpPr>
                <p:nvPr/>
              </p:nvSpPr>
              <p:spPr bwMode="auto">
                <a:xfrm>
                  <a:off x="3421063" y="1447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dirty="0">
                      <a:solidFill>
                        <a:srgbClr val="1E4191"/>
                      </a:solidFill>
                      <a:latin typeface="GE Inspira Pitch"/>
                      <a:ea typeface="GE Inspira Medium" charset="0"/>
                      <a:cs typeface="GE Inspira Medium" charset="0"/>
                    </a:rPr>
                    <a:t>Patient ID Manager</a:t>
                  </a:r>
                </a:p>
              </p:txBody>
            </p:sp>
            <p:sp>
              <p:nvSpPr>
                <p:cNvPr id="22592" name="Rectangle 52">
                  <a:extLst>
                    <a:ext uri="{FF2B5EF4-FFF2-40B4-BE49-F238E27FC236}">
                      <a16:creationId xmlns:a16="http://schemas.microsoft.com/office/drawing/2014/main" id="{ACFCD486-D7F7-4CDE-8B17-1C0DD9EFF134}"/>
                    </a:ext>
                  </a:extLst>
                </p:cNvPr>
                <p:cNvSpPr>
                  <a:spLocks noChangeArrowheads="1"/>
                </p:cNvSpPr>
                <p:nvPr/>
              </p:nvSpPr>
              <p:spPr bwMode="auto">
                <a:xfrm>
                  <a:off x="3421063" y="2082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dirty="0">
                      <a:solidFill>
                        <a:srgbClr val="1E4191"/>
                      </a:solidFill>
                      <a:latin typeface="GE Inspira Pitch"/>
                      <a:ea typeface="GE Inspira Medium" charset="0"/>
                      <a:cs typeface="GE Inspira Medium" charset="0"/>
                    </a:rPr>
                    <a:t>Document Registry</a:t>
                  </a:r>
                </a:p>
              </p:txBody>
            </p:sp>
          </p:grpSp>
        </p:grpSp>
        <p:sp>
          <p:nvSpPr>
            <p:cNvPr id="22531" name="AutoShape 18">
              <a:extLst>
                <a:ext uri="{FF2B5EF4-FFF2-40B4-BE49-F238E27FC236}">
                  <a16:creationId xmlns:a16="http://schemas.microsoft.com/office/drawing/2014/main" id="{931CF02A-D6F7-4553-809B-9FC4D1469A0B}"/>
                </a:ext>
              </a:extLst>
            </p:cNvPr>
            <p:cNvSpPr>
              <a:spLocks noChangeArrowheads="1"/>
            </p:cNvSpPr>
            <p:nvPr/>
          </p:nvSpPr>
          <p:spPr bwMode="auto">
            <a:xfrm>
              <a:off x="9009064" y="1862138"/>
              <a:ext cx="896937" cy="5588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PATIENT</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Personal </a:t>
              </a:r>
              <a:br>
                <a:rPr lang="en-US" altLang="en-US" sz="800">
                  <a:solidFill>
                    <a:srgbClr val="4157AD"/>
                  </a:solidFill>
                </a:rPr>
              </a:br>
              <a:r>
                <a:rPr lang="en-US" altLang="en-US" sz="800">
                  <a:solidFill>
                    <a:srgbClr val="4157AD"/>
                  </a:solidFill>
                </a:rPr>
                <a:t>   Health Records</a:t>
              </a:r>
              <a:endParaRPr lang="en-US" altLang="en-US" sz="800" b="1">
                <a:solidFill>
                  <a:srgbClr val="4157AD"/>
                </a:solidFill>
              </a:endParaRPr>
            </a:p>
          </p:txBody>
        </p:sp>
        <p:sp>
          <p:nvSpPr>
            <p:cNvPr id="22532" name="AutoShape 18">
              <a:extLst>
                <a:ext uri="{FF2B5EF4-FFF2-40B4-BE49-F238E27FC236}">
                  <a16:creationId xmlns:a16="http://schemas.microsoft.com/office/drawing/2014/main" id="{97FB819B-94E9-4358-8796-5EC86ADA1063}"/>
                </a:ext>
              </a:extLst>
            </p:cNvPr>
            <p:cNvSpPr>
              <a:spLocks noChangeArrowheads="1"/>
            </p:cNvSpPr>
            <p:nvPr/>
          </p:nvSpPr>
          <p:spPr bwMode="auto">
            <a:xfrm>
              <a:off x="2070100" y="1770064"/>
              <a:ext cx="2044700" cy="644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PRIMARY CARE PHYSICIANS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EMR</a:t>
              </a:r>
              <a:endParaRPr lang="en-US" altLang="en-US" sz="800" b="1">
                <a:solidFill>
                  <a:srgbClr val="4157AD"/>
                </a:solidFill>
              </a:endParaRPr>
            </a:p>
          </p:txBody>
        </p:sp>
        <p:grpSp>
          <p:nvGrpSpPr>
            <p:cNvPr id="22534" name="Group 2">
              <a:extLst>
                <a:ext uri="{FF2B5EF4-FFF2-40B4-BE49-F238E27FC236}">
                  <a16:creationId xmlns:a16="http://schemas.microsoft.com/office/drawing/2014/main" id="{FB15F52D-BF69-4593-A47A-9DBB971DBB70}"/>
                </a:ext>
              </a:extLst>
            </p:cNvPr>
            <p:cNvGrpSpPr>
              <a:grpSpLocks/>
            </p:cNvGrpSpPr>
            <p:nvPr/>
          </p:nvGrpSpPr>
          <p:grpSpPr bwMode="auto">
            <a:xfrm>
              <a:off x="2233614" y="2286000"/>
              <a:ext cx="936625" cy="762000"/>
              <a:chOff x="0" y="0"/>
              <a:chExt cx="589" cy="479"/>
            </a:xfrm>
          </p:grpSpPr>
          <p:pic>
            <p:nvPicPr>
              <p:cNvPr id="22586" name="Picture 3">
                <a:extLst>
                  <a:ext uri="{FF2B5EF4-FFF2-40B4-BE49-F238E27FC236}">
                    <a16:creationId xmlns:a16="http://schemas.microsoft.com/office/drawing/2014/main" id="{71D6292E-FA45-4068-A6C1-EB98584F2F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9"/>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87" name="Picture 4">
                <a:extLst>
                  <a:ext uri="{FF2B5EF4-FFF2-40B4-BE49-F238E27FC236}">
                    <a16:creationId xmlns:a16="http://schemas.microsoft.com/office/drawing/2014/main" id="{6B51DA2B-4B16-4CF0-89E0-EF718CD3FA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 y="0"/>
                <a:ext cx="34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22535" name="Group 5">
              <a:extLst>
                <a:ext uri="{FF2B5EF4-FFF2-40B4-BE49-F238E27FC236}">
                  <a16:creationId xmlns:a16="http://schemas.microsoft.com/office/drawing/2014/main" id="{55A2F2CD-1847-4FCC-B952-96B241E00B77}"/>
                </a:ext>
              </a:extLst>
            </p:cNvPr>
            <p:cNvGrpSpPr>
              <a:grpSpLocks/>
            </p:cNvGrpSpPr>
            <p:nvPr/>
          </p:nvGrpSpPr>
          <p:grpSpPr bwMode="auto">
            <a:xfrm>
              <a:off x="2233613" y="2833688"/>
              <a:ext cx="1009650" cy="823912"/>
              <a:chOff x="0" y="0"/>
              <a:chExt cx="635" cy="518"/>
            </a:xfrm>
          </p:grpSpPr>
          <p:pic>
            <p:nvPicPr>
              <p:cNvPr id="22584" name="Picture 6">
                <a:extLst>
                  <a:ext uri="{FF2B5EF4-FFF2-40B4-BE49-F238E27FC236}">
                    <a16:creationId xmlns:a16="http://schemas.microsoft.com/office/drawing/2014/main" id="{2276A20C-71FD-4425-9945-9F1E133010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13"/>
                <a:ext cx="63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85" name="Picture 7">
                <a:extLst>
                  <a:ext uri="{FF2B5EF4-FFF2-40B4-BE49-F238E27FC236}">
                    <a16:creationId xmlns:a16="http://schemas.microsoft.com/office/drawing/2014/main" id="{BAAAE53C-4D16-458D-91A9-3815E50954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 y="0"/>
                <a:ext cx="337"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22540" name="Group 20">
              <a:extLst>
                <a:ext uri="{FF2B5EF4-FFF2-40B4-BE49-F238E27FC236}">
                  <a16:creationId xmlns:a16="http://schemas.microsoft.com/office/drawing/2014/main" id="{CA2DC060-ADFE-4928-9B74-9F62ADB20BBA}"/>
                </a:ext>
              </a:extLst>
            </p:cNvPr>
            <p:cNvGrpSpPr>
              <a:grpSpLocks/>
            </p:cNvGrpSpPr>
            <p:nvPr/>
          </p:nvGrpSpPr>
          <p:grpSpPr bwMode="auto">
            <a:xfrm>
              <a:off x="2357438" y="3617914"/>
              <a:ext cx="1193800" cy="782637"/>
              <a:chOff x="0" y="0"/>
              <a:chExt cx="751" cy="492"/>
            </a:xfrm>
          </p:grpSpPr>
          <p:pic>
            <p:nvPicPr>
              <p:cNvPr id="22582" name="Picture 21">
                <a:extLst>
                  <a:ext uri="{FF2B5EF4-FFF2-40B4-BE49-F238E27FC236}">
                    <a16:creationId xmlns:a16="http://schemas.microsoft.com/office/drawing/2014/main" id="{A9AC90AD-2FC1-49B8-9768-4BB7FFE978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23"/>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83" name="Picture 22">
                <a:extLst>
                  <a:ext uri="{FF2B5EF4-FFF2-40B4-BE49-F238E27FC236}">
                    <a16:creationId xmlns:a16="http://schemas.microsoft.com/office/drawing/2014/main" id="{750D31D3-D341-4F58-AA84-AFD9AE651F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 y="0"/>
                <a:ext cx="66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22541" name="Group 23">
              <a:extLst>
                <a:ext uri="{FF2B5EF4-FFF2-40B4-BE49-F238E27FC236}">
                  <a16:creationId xmlns:a16="http://schemas.microsoft.com/office/drawing/2014/main" id="{6B041B39-B90D-45FC-9F8F-1BE4287E4CB1}"/>
                </a:ext>
              </a:extLst>
            </p:cNvPr>
            <p:cNvGrpSpPr>
              <a:grpSpLocks/>
            </p:cNvGrpSpPr>
            <p:nvPr/>
          </p:nvGrpSpPr>
          <p:grpSpPr bwMode="auto">
            <a:xfrm>
              <a:off x="8943976" y="2378076"/>
              <a:ext cx="936625" cy="669925"/>
              <a:chOff x="0" y="0"/>
              <a:chExt cx="589" cy="421"/>
            </a:xfrm>
          </p:grpSpPr>
          <p:pic>
            <p:nvPicPr>
              <p:cNvPr id="22580" name="Picture 24">
                <a:extLst>
                  <a:ext uri="{FF2B5EF4-FFF2-40B4-BE49-F238E27FC236}">
                    <a16:creationId xmlns:a16="http://schemas.microsoft.com/office/drawing/2014/main" id="{05B45662-E7E4-4CAE-9CF2-0B6716A6D7C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81"/>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81" name="Picture 25">
                <a:extLst>
                  <a:ext uri="{FF2B5EF4-FFF2-40B4-BE49-F238E27FC236}">
                    <a16:creationId xmlns:a16="http://schemas.microsoft.com/office/drawing/2014/main" id="{9FBEB3D9-A44F-464F-95DC-80F69A0938F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 y="0"/>
                <a:ext cx="35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22542" name="Group 26">
              <a:extLst>
                <a:ext uri="{FF2B5EF4-FFF2-40B4-BE49-F238E27FC236}">
                  <a16:creationId xmlns:a16="http://schemas.microsoft.com/office/drawing/2014/main" id="{5FACD6EF-37F9-40B3-9038-4B5EFAAD07CF}"/>
                </a:ext>
              </a:extLst>
            </p:cNvPr>
            <p:cNvGrpSpPr>
              <a:grpSpLocks/>
            </p:cNvGrpSpPr>
            <p:nvPr/>
          </p:nvGrpSpPr>
          <p:grpSpPr bwMode="auto">
            <a:xfrm>
              <a:off x="8863014" y="3005139"/>
              <a:ext cx="1030287" cy="649287"/>
              <a:chOff x="0" y="0"/>
              <a:chExt cx="648" cy="408"/>
            </a:xfrm>
          </p:grpSpPr>
          <p:pic>
            <p:nvPicPr>
              <p:cNvPr id="22578" name="Picture 27">
                <a:extLst>
                  <a:ext uri="{FF2B5EF4-FFF2-40B4-BE49-F238E27FC236}">
                    <a16:creationId xmlns:a16="http://schemas.microsoft.com/office/drawing/2014/main" id="{C34F112F-62C1-4813-8A46-9B883052AA2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 y="103"/>
                <a:ext cx="63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79" name="Picture 28">
                <a:extLst>
                  <a:ext uri="{FF2B5EF4-FFF2-40B4-BE49-F238E27FC236}">
                    <a16:creationId xmlns:a16="http://schemas.microsoft.com/office/drawing/2014/main" id="{43DEEC6D-B709-4ADA-9102-FD313E74C6B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62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22543" name="Group 29">
              <a:extLst>
                <a:ext uri="{FF2B5EF4-FFF2-40B4-BE49-F238E27FC236}">
                  <a16:creationId xmlns:a16="http://schemas.microsoft.com/office/drawing/2014/main" id="{71281EAB-38CE-49CB-8BE0-C265F695B4AD}"/>
                </a:ext>
              </a:extLst>
            </p:cNvPr>
            <p:cNvGrpSpPr>
              <a:grpSpLocks/>
            </p:cNvGrpSpPr>
            <p:nvPr/>
          </p:nvGrpSpPr>
          <p:grpSpPr bwMode="auto">
            <a:xfrm>
              <a:off x="8593138" y="3659188"/>
              <a:ext cx="1193800" cy="741362"/>
              <a:chOff x="0" y="0"/>
              <a:chExt cx="751" cy="466"/>
            </a:xfrm>
          </p:grpSpPr>
          <p:pic>
            <p:nvPicPr>
              <p:cNvPr id="22576" name="Picture 30">
                <a:extLst>
                  <a:ext uri="{FF2B5EF4-FFF2-40B4-BE49-F238E27FC236}">
                    <a16:creationId xmlns:a16="http://schemas.microsoft.com/office/drawing/2014/main" id="{F9D8A61F-FCDC-49F0-B61D-EEED3E5CFF3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97"/>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77" name="Picture 31">
                <a:extLst>
                  <a:ext uri="{FF2B5EF4-FFF2-40B4-BE49-F238E27FC236}">
                    <a16:creationId xmlns:a16="http://schemas.microsoft.com/office/drawing/2014/main" id="{B196EDDB-098F-4531-9D5C-AFC7F242D8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 y="0"/>
                <a:ext cx="32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22544" name="Group 32">
              <a:extLst>
                <a:ext uri="{FF2B5EF4-FFF2-40B4-BE49-F238E27FC236}">
                  <a16:creationId xmlns:a16="http://schemas.microsoft.com/office/drawing/2014/main" id="{35641835-FEAC-46CE-A41B-3DD3828CE7AF}"/>
                </a:ext>
              </a:extLst>
            </p:cNvPr>
            <p:cNvGrpSpPr>
              <a:grpSpLocks/>
            </p:cNvGrpSpPr>
            <p:nvPr/>
          </p:nvGrpSpPr>
          <p:grpSpPr bwMode="auto">
            <a:xfrm>
              <a:off x="7678738" y="4122738"/>
              <a:ext cx="1420812" cy="1039812"/>
              <a:chOff x="0" y="0"/>
              <a:chExt cx="894" cy="654"/>
            </a:xfrm>
          </p:grpSpPr>
          <p:pic>
            <p:nvPicPr>
              <p:cNvPr id="22574" name="Picture 33">
                <a:extLst>
                  <a:ext uri="{FF2B5EF4-FFF2-40B4-BE49-F238E27FC236}">
                    <a16:creationId xmlns:a16="http://schemas.microsoft.com/office/drawing/2014/main" id="{B4FCB837-EAE5-42D2-B12D-255731EB8AF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213"/>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75" name="Picture 34">
                <a:extLst>
                  <a:ext uri="{FF2B5EF4-FFF2-40B4-BE49-F238E27FC236}">
                    <a16:creationId xmlns:a16="http://schemas.microsoft.com/office/drawing/2014/main" id="{B1CAE7DA-48C4-419A-8DBE-9D62AC135BA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 y="0"/>
                <a:ext cx="73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22545" name="Group 35">
              <a:extLst>
                <a:ext uri="{FF2B5EF4-FFF2-40B4-BE49-F238E27FC236}">
                  <a16:creationId xmlns:a16="http://schemas.microsoft.com/office/drawing/2014/main" id="{68A3995F-EAF5-496E-879C-930D409C99FA}"/>
                </a:ext>
              </a:extLst>
            </p:cNvPr>
            <p:cNvGrpSpPr>
              <a:grpSpLocks/>
            </p:cNvGrpSpPr>
            <p:nvPr/>
          </p:nvGrpSpPr>
          <p:grpSpPr bwMode="auto">
            <a:xfrm>
              <a:off x="2962276" y="4276726"/>
              <a:ext cx="1420813" cy="885825"/>
              <a:chOff x="0" y="0"/>
              <a:chExt cx="894" cy="557"/>
            </a:xfrm>
          </p:grpSpPr>
          <p:pic>
            <p:nvPicPr>
              <p:cNvPr id="22572" name="Picture 36">
                <a:extLst>
                  <a:ext uri="{FF2B5EF4-FFF2-40B4-BE49-F238E27FC236}">
                    <a16:creationId xmlns:a16="http://schemas.microsoft.com/office/drawing/2014/main" id="{5B94822B-8B82-435E-8EE2-4615E9CF8C0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116"/>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73" name="Picture 37">
                <a:extLst>
                  <a:ext uri="{FF2B5EF4-FFF2-40B4-BE49-F238E27FC236}">
                    <a16:creationId xmlns:a16="http://schemas.microsoft.com/office/drawing/2014/main" id="{808472E1-79BD-49A4-A7D0-E346A6E6A1C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1" y="0"/>
                <a:ext cx="57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22546" name="Group 38">
              <a:extLst>
                <a:ext uri="{FF2B5EF4-FFF2-40B4-BE49-F238E27FC236}">
                  <a16:creationId xmlns:a16="http://schemas.microsoft.com/office/drawing/2014/main" id="{1B547141-8A1D-47FB-877F-ACFF2FE93DE3}"/>
                </a:ext>
              </a:extLst>
            </p:cNvPr>
            <p:cNvGrpSpPr>
              <a:grpSpLocks/>
            </p:cNvGrpSpPr>
            <p:nvPr/>
          </p:nvGrpSpPr>
          <p:grpSpPr bwMode="auto">
            <a:xfrm>
              <a:off x="4437063" y="4462464"/>
              <a:ext cx="1460500" cy="1214437"/>
              <a:chOff x="0" y="0"/>
              <a:chExt cx="920" cy="764"/>
            </a:xfrm>
          </p:grpSpPr>
          <p:pic>
            <p:nvPicPr>
              <p:cNvPr id="22570" name="Picture 39">
                <a:extLst>
                  <a:ext uri="{FF2B5EF4-FFF2-40B4-BE49-F238E27FC236}">
                    <a16:creationId xmlns:a16="http://schemas.microsoft.com/office/drawing/2014/main" id="{0125235B-0375-49F9-BE79-8B07E87D552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213"/>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71" name="Picture 40">
                <a:extLst>
                  <a:ext uri="{FF2B5EF4-FFF2-40B4-BE49-F238E27FC236}">
                    <a16:creationId xmlns:a16="http://schemas.microsoft.com/office/drawing/2014/main" id="{518CC70F-ACE2-4A69-9588-7F62A9A47BD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2" y="0"/>
                <a:ext cx="55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 name="Group 60">
              <a:extLst>
                <a:ext uri="{FF2B5EF4-FFF2-40B4-BE49-F238E27FC236}">
                  <a16:creationId xmlns:a16="http://schemas.microsoft.com/office/drawing/2014/main" id="{08DF69ED-7479-4968-B8B6-4146E6B6D41A}"/>
                </a:ext>
              </a:extLst>
            </p:cNvPr>
            <p:cNvGrpSpPr>
              <a:grpSpLocks/>
            </p:cNvGrpSpPr>
            <p:nvPr/>
          </p:nvGrpSpPr>
          <p:grpSpPr bwMode="auto">
            <a:xfrm>
              <a:off x="4025900" y="2506664"/>
              <a:ext cx="4140200" cy="1228725"/>
              <a:chOff x="2501900" y="2506663"/>
              <a:chExt cx="4140200" cy="1228725"/>
            </a:xfrm>
          </p:grpSpPr>
          <p:pic>
            <p:nvPicPr>
              <p:cNvPr id="22560" name="Picture 44">
                <a:extLst>
                  <a:ext uri="{FF2B5EF4-FFF2-40B4-BE49-F238E27FC236}">
                    <a16:creationId xmlns:a16="http://schemas.microsoft.com/office/drawing/2014/main" id="{E327A275-BC8F-4963-A41B-8E66ECF81F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01900" y="2506663"/>
                <a:ext cx="2428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61" name="Picture 45">
                <a:extLst>
                  <a:ext uri="{FF2B5EF4-FFF2-40B4-BE49-F238E27FC236}">
                    <a16:creationId xmlns:a16="http://schemas.microsoft.com/office/drawing/2014/main" id="{E32453EE-266C-4EF1-96F1-1B0046DF336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66988" y="2708275"/>
                <a:ext cx="2524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62" name="Picture 46">
                <a:extLst>
                  <a:ext uri="{FF2B5EF4-FFF2-40B4-BE49-F238E27FC236}">
                    <a16:creationId xmlns:a16="http://schemas.microsoft.com/office/drawing/2014/main" id="{27A7C2CC-5BE3-4C24-98A4-0EEB8896465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768600" y="2938463"/>
                <a:ext cx="28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63" name="Picture 47">
                <a:extLst>
                  <a:ext uri="{FF2B5EF4-FFF2-40B4-BE49-F238E27FC236}">
                    <a16:creationId xmlns:a16="http://schemas.microsoft.com/office/drawing/2014/main" id="{B376AC75-4DAD-4D63-8B62-A2B82C57224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11500" y="3192463"/>
                <a:ext cx="2921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64" name="Picture 48">
                <a:extLst>
                  <a:ext uri="{FF2B5EF4-FFF2-40B4-BE49-F238E27FC236}">
                    <a16:creationId xmlns:a16="http://schemas.microsoft.com/office/drawing/2014/main" id="{A1D43051-EC12-49BD-BB8B-9EE45E84C4A5}"/>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05238" y="3324225"/>
                <a:ext cx="3206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65" name="Picture 49">
                <a:extLst>
                  <a:ext uri="{FF2B5EF4-FFF2-40B4-BE49-F238E27FC236}">
                    <a16:creationId xmlns:a16="http://schemas.microsoft.com/office/drawing/2014/main" id="{B927BD9C-BEF9-4000-BD07-18635B18545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70413" y="3336925"/>
                <a:ext cx="3302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66" name="Picture 50">
                <a:extLst>
                  <a:ext uri="{FF2B5EF4-FFF2-40B4-BE49-F238E27FC236}">
                    <a16:creationId xmlns:a16="http://schemas.microsoft.com/office/drawing/2014/main" id="{2320646C-AB89-4DFB-A434-B840C3D86AB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299075" y="3246438"/>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67" name="Picture 51">
                <a:extLst>
                  <a:ext uri="{FF2B5EF4-FFF2-40B4-BE49-F238E27FC236}">
                    <a16:creationId xmlns:a16="http://schemas.microsoft.com/office/drawing/2014/main" id="{7054EA38-0540-457F-8BA2-E05664E810E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8038" y="3082925"/>
                <a:ext cx="280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68" name="Picture 52">
                <a:extLst>
                  <a:ext uri="{FF2B5EF4-FFF2-40B4-BE49-F238E27FC236}">
                    <a16:creationId xmlns:a16="http://schemas.microsoft.com/office/drawing/2014/main" id="{9C5F30D7-7623-483A-902B-2B42CA6B30BE}"/>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397625" y="2628900"/>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69" name="Picture 53">
                <a:extLst>
                  <a:ext uri="{FF2B5EF4-FFF2-40B4-BE49-F238E27FC236}">
                    <a16:creationId xmlns:a16="http://schemas.microsoft.com/office/drawing/2014/main" id="{295520D3-C66F-4435-A7D7-5215DBB75E5E}"/>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276975" y="2873375"/>
                <a:ext cx="2524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57" name="Rounded Rectangular Callout 56">
              <a:extLst>
                <a:ext uri="{FF2B5EF4-FFF2-40B4-BE49-F238E27FC236}">
                  <a16:creationId xmlns:a16="http://schemas.microsoft.com/office/drawing/2014/main" id="{9C9F0D11-DA14-4146-A679-D64ED3F46133}"/>
                </a:ext>
              </a:extLst>
            </p:cNvPr>
            <p:cNvSpPr>
              <a:spLocks noChangeArrowheads="1"/>
            </p:cNvSpPr>
            <p:nvPr/>
          </p:nvSpPr>
          <p:spPr bwMode="auto">
            <a:xfrm>
              <a:off x="4732338" y="2838450"/>
              <a:ext cx="1701800" cy="268288"/>
            </a:xfrm>
            <a:prstGeom prst="wedgeRoundRectCallout">
              <a:avLst>
                <a:gd name="adj1" fmla="val -47014"/>
                <a:gd name="adj2" fmla="val 102069"/>
                <a:gd name="adj3" fmla="val 16667"/>
              </a:avLst>
            </a:prstGeom>
            <a:solidFill>
              <a:schemeClr val="tx1"/>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tIns="27432" bIns="0"/>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algn="ctr" fontAlgn="base">
                <a:spcBef>
                  <a:spcPct val="0"/>
                </a:spcBef>
                <a:spcAft>
                  <a:spcPct val="0"/>
                </a:spcAft>
              </a:pPr>
              <a:r>
                <a:rPr lang="en-US" altLang="en-US" sz="1000">
                  <a:solidFill>
                    <a:srgbClr val="FFFFFF"/>
                  </a:solidFill>
                </a:rPr>
                <a:t>Document Repositories</a:t>
              </a:r>
            </a:p>
          </p:txBody>
        </p:sp>
        <p:sp>
          <p:nvSpPr>
            <p:cNvPr id="22549" name="AutoShape 18">
              <a:extLst>
                <a:ext uri="{FF2B5EF4-FFF2-40B4-BE49-F238E27FC236}">
                  <a16:creationId xmlns:a16="http://schemas.microsoft.com/office/drawing/2014/main" id="{36169E37-1827-4D8B-896E-167E7A837F22}"/>
                </a:ext>
              </a:extLst>
            </p:cNvPr>
            <p:cNvSpPr>
              <a:spLocks noChangeArrowheads="1"/>
            </p:cNvSpPr>
            <p:nvPr/>
          </p:nvSpPr>
          <p:spPr bwMode="auto">
            <a:xfrm>
              <a:off x="2182813" y="3203576"/>
              <a:ext cx="609600" cy="4159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LAB</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Results</a:t>
              </a:r>
              <a:endParaRPr lang="en-US" altLang="en-US" sz="800" b="1">
                <a:solidFill>
                  <a:srgbClr val="4157AD"/>
                </a:solidFill>
              </a:endParaRPr>
            </a:p>
          </p:txBody>
        </p:sp>
        <p:sp>
          <p:nvSpPr>
            <p:cNvPr id="22550" name="AutoShape 18">
              <a:extLst>
                <a:ext uri="{FF2B5EF4-FFF2-40B4-BE49-F238E27FC236}">
                  <a16:creationId xmlns:a16="http://schemas.microsoft.com/office/drawing/2014/main" id="{426C9C02-EDE0-46F6-AA56-C763328F2ED5}"/>
                </a:ext>
              </a:extLst>
            </p:cNvPr>
            <p:cNvSpPr>
              <a:spLocks noChangeArrowheads="1"/>
            </p:cNvSpPr>
            <p:nvPr/>
          </p:nvSpPr>
          <p:spPr bwMode="auto">
            <a:xfrm>
              <a:off x="2362200" y="4191000"/>
              <a:ext cx="762000" cy="6096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PUBLIC </a:t>
              </a:r>
              <a:br>
                <a:rPr lang="en-US" altLang="en-US" sz="1200">
                  <a:solidFill>
                    <a:srgbClr val="4157AD"/>
                  </a:solidFill>
                </a:rPr>
              </a:br>
              <a:r>
                <a:rPr lang="en-US" altLang="en-US" sz="1200">
                  <a:solidFill>
                    <a:srgbClr val="4157AD"/>
                  </a:solidFill>
                </a:rPr>
                <a:t>HEALTH</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Registries</a:t>
              </a:r>
            </a:p>
          </p:txBody>
        </p:sp>
        <p:sp>
          <p:nvSpPr>
            <p:cNvPr id="22551" name="AutoShape 18">
              <a:extLst>
                <a:ext uri="{FF2B5EF4-FFF2-40B4-BE49-F238E27FC236}">
                  <a16:creationId xmlns:a16="http://schemas.microsoft.com/office/drawing/2014/main" id="{D2A56B96-55A1-4F9C-87FE-EE42E0D1CDAD}"/>
                </a:ext>
              </a:extLst>
            </p:cNvPr>
            <p:cNvSpPr>
              <a:spLocks noChangeArrowheads="1"/>
            </p:cNvSpPr>
            <p:nvPr/>
          </p:nvSpPr>
          <p:spPr bwMode="auto">
            <a:xfrm>
              <a:off x="2743201" y="4953000"/>
              <a:ext cx="1325563" cy="44608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PHARMACY/PBMs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RX History</a:t>
              </a:r>
              <a:endParaRPr lang="en-US" altLang="en-US" sz="800" b="1">
                <a:solidFill>
                  <a:srgbClr val="4157AD"/>
                </a:solidFill>
              </a:endParaRPr>
            </a:p>
          </p:txBody>
        </p:sp>
        <p:sp>
          <p:nvSpPr>
            <p:cNvPr id="22552" name="AutoShape 18">
              <a:extLst>
                <a:ext uri="{FF2B5EF4-FFF2-40B4-BE49-F238E27FC236}">
                  <a16:creationId xmlns:a16="http://schemas.microsoft.com/office/drawing/2014/main" id="{1031F09D-AEAA-4284-8BBA-77C96ADB8726}"/>
                </a:ext>
              </a:extLst>
            </p:cNvPr>
            <p:cNvSpPr>
              <a:spLocks noChangeArrowheads="1"/>
            </p:cNvSpPr>
            <p:nvPr/>
          </p:nvSpPr>
          <p:spPr bwMode="auto">
            <a:xfrm>
              <a:off x="4351339" y="5207000"/>
              <a:ext cx="1201737"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SPECIALTY</a:t>
              </a:r>
              <a:br>
                <a:rPr lang="en-US" altLang="en-US" sz="1200">
                  <a:solidFill>
                    <a:srgbClr val="4157AD"/>
                  </a:solidFill>
                </a:rPr>
              </a:br>
              <a:r>
                <a:rPr lang="en-US" altLang="en-US" sz="1200">
                  <a:solidFill>
                    <a:srgbClr val="4157AD"/>
                  </a:solidFill>
                </a:rPr>
                <a:t>PRACTICE</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EMR</a:t>
              </a:r>
              <a:endParaRPr lang="en-US" altLang="en-US" sz="800" b="1">
                <a:solidFill>
                  <a:srgbClr val="4157AD"/>
                </a:solidFill>
              </a:endParaRPr>
            </a:p>
          </p:txBody>
        </p:sp>
        <p:grpSp>
          <p:nvGrpSpPr>
            <p:cNvPr id="22553" name="Group 62">
              <a:extLst>
                <a:ext uri="{FF2B5EF4-FFF2-40B4-BE49-F238E27FC236}">
                  <a16:creationId xmlns:a16="http://schemas.microsoft.com/office/drawing/2014/main" id="{231BCB7F-6451-42B6-8145-0D23109EA594}"/>
                </a:ext>
              </a:extLst>
            </p:cNvPr>
            <p:cNvGrpSpPr>
              <a:grpSpLocks/>
            </p:cNvGrpSpPr>
            <p:nvPr/>
          </p:nvGrpSpPr>
          <p:grpSpPr bwMode="auto">
            <a:xfrm>
              <a:off x="6165850" y="4625976"/>
              <a:ext cx="1589088" cy="1350963"/>
              <a:chOff x="4641850" y="4625975"/>
              <a:chExt cx="1589088" cy="1350963"/>
            </a:xfrm>
          </p:grpSpPr>
          <p:grpSp>
            <p:nvGrpSpPr>
              <p:cNvPr id="22556" name="Group 41">
                <a:extLst>
                  <a:ext uri="{FF2B5EF4-FFF2-40B4-BE49-F238E27FC236}">
                    <a16:creationId xmlns:a16="http://schemas.microsoft.com/office/drawing/2014/main" id="{72B3757F-BD70-479C-AFE2-AFC03924562A}"/>
                  </a:ext>
                </a:extLst>
              </p:cNvPr>
              <p:cNvGrpSpPr>
                <a:grpSpLocks/>
              </p:cNvGrpSpPr>
              <p:nvPr/>
            </p:nvGrpSpPr>
            <p:grpSpPr bwMode="auto">
              <a:xfrm>
                <a:off x="4641850" y="4625975"/>
                <a:ext cx="1460500" cy="1050925"/>
                <a:chOff x="0" y="0"/>
                <a:chExt cx="920" cy="661"/>
              </a:xfrm>
            </p:grpSpPr>
            <p:pic>
              <p:nvPicPr>
                <p:cNvPr id="22558" name="Picture 42">
                  <a:extLst>
                    <a:ext uri="{FF2B5EF4-FFF2-40B4-BE49-F238E27FC236}">
                      <a16:creationId xmlns:a16="http://schemas.microsoft.com/office/drawing/2014/main" id="{A32D19D9-C994-4B8D-904A-6C77C5BE92F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0" y="110"/>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59" name="Picture 43">
                  <a:extLst>
                    <a:ext uri="{FF2B5EF4-FFF2-40B4-BE49-F238E27FC236}">
                      <a16:creationId xmlns:a16="http://schemas.microsoft.com/office/drawing/2014/main" id="{BD446469-3EB4-4720-9996-94D13B553322}"/>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7" y="0"/>
                  <a:ext cx="719"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22557" name="AutoShape 18">
                <a:extLst>
                  <a:ext uri="{FF2B5EF4-FFF2-40B4-BE49-F238E27FC236}">
                    <a16:creationId xmlns:a16="http://schemas.microsoft.com/office/drawing/2014/main" id="{8A30B7E6-A748-41C2-8FA4-5862C19546C1}"/>
                  </a:ext>
                </a:extLst>
              </p:cNvPr>
              <p:cNvSpPr>
                <a:spLocks noChangeArrowheads="1"/>
              </p:cNvSpPr>
              <p:nvPr/>
            </p:nvSpPr>
            <p:spPr bwMode="auto">
              <a:xfrm>
                <a:off x="5029200" y="5207000"/>
                <a:ext cx="1201738"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HOSPITAL 1</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800" b="1">
                    <a:solidFill>
                      <a:srgbClr val="4157AD"/>
                    </a:solidFill>
                  </a:rPr>
                  <a:t> PACS Archive</a:t>
                </a:r>
              </a:p>
            </p:txBody>
          </p:sp>
        </p:grpSp>
        <p:sp>
          <p:nvSpPr>
            <p:cNvPr id="22554" name="AutoShape 18">
              <a:extLst>
                <a:ext uri="{FF2B5EF4-FFF2-40B4-BE49-F238E27FC236}">
                  <a16:creationId xmlns:a16="http://schemas.microsoft.com/office/drawing/2014/main" id="{2B148BB2-E460-44B4-9640-5EED3A95A67C}"/>
                </a:ext>
              </a:extLst>
            </p:cNvPr>
            <p:cNvSpPr>
              <a:spLocks noChangeArrowheads="1"/>
            </p:cNvSpPr>
            <p:nvPr/>
          </p:nvSpPr>
          <p:spPr bwMode="auto">
            <a:xfrm>
              <a:off x="8382000" y="4808539"/>
              <a:ext cx="1201738" cy="771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HOSPITAL 2</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800" b="1">
                  <a:solidFill>
                    <a:srgbClr val="4157AD"/>
                  </a:solidFill>
                </a:rPr>
                <a:t> PACS Archive</a:t>
              </a:r>
            </a:p>
          </p:txBody>
        </p:sp>
        <p:sp>
          <p:nvSpPr>
            <p:cNvPr id="22555" name="AutoShape 18">
              <a:extLst>
                <a:ext uri="{FF2B5EF4-FFF2-40B4-BE49-F238E27FC236}">
                  <a16:creationId xmlns:a16="http://schemas.microsoft.com/office/drawing/2014/main" id="{C42C95D7-FEE9-453C-8757-E80C9404CF65}"/>
                </a:ext>
              </a:extLst>
            </p:cNvPr>
            <p:cNvSpPr>
              <a:spLocks noChangeArrowheads="1"/>
            </p:cNvSpPr>
            <p:nvPr/>
          </p:nvSpPr>
          <p:spPr bwMode="auto">
            <a:xfrm>
              <a:off x="9245600" y="4081463"/>
              <a:ext cx="711200" cy="4572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PAYERS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Claim Data</a:t>
              </a:r>
              <a:endParaRPr lang="en-US" altLang="en-US" sz="800" b="1">
                <a:solidFill>
                  <a:srgbClr val="4157AD"/>
                </a:solidFill>
              </a:endParaRPr>
            </a:p>
          </p:txBody>
        </p:sp>
      </p:grpSp>
    </p:spTree>
    <p:extLst>
      <p:ext uri="{BB962C8B-B14F-4D97-AF65-F5344CB8AC3E}">
        <p14:creationId xmlns:p14="http://schemas.microsoft.com/office/powerpoint/2010/main" val="303090963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07" name="Group 11">
            <a:extLst>
              <a:ext uri="{FF2B5EF4-FFF2-40B4-BE49-F238E27FC236}">
                <a16:creationId xmlns:a16="http://schemas.microsoft.com/office/drawing/2014/main" id="{A8CB59AD-E7D9-41DD-AAD5-4D25B01D7A3D}"/>
              </a:ext>
            </a:extLst>
          </p:cNvPr>
          <p:cNvGraphicFramePr>
            <a:graphicFrameLocks noGrp="1"/>
          </p:cNvGraphicFramePr>
          <p:nvPr/>
        </p:nvGraphicFramePr>
        <p:xfrm>
          <a:off x="2414588" y="890589"/>
          <a:ext cx="1219200" cy="485775"/>
        </p:xfrm>
        <a:graphic>
          <a:graphicData uri="http://schemas.openxmlformats.org/drawingml/2006/table">
            <a:tbl>
              <a:tblPr/>
              <a:tblGrid>
                <a:gridCol w="1219200">
                  <a:extLst>
                    <a:ext uri="{9D8B030D-6E8A-4147-A177-3AD203B41FA5}">
                      <a16:colId xmlns:a16="http://schemas.microsoft.com/office/drawing/2014/main" val="20000"/>
                    </a:ext>
                  </a:extLst>
                </a:gridCol>
              </a:tblGrid>
              <a:tr h="485775">
                <a:tc>
                  <a:txBody>
                    <a:bodyPr/>
                    <a:lstStyle/>
                    <a:p>
                      <a:pPr marL="39688" marR="0" lvl="0" indent="0" algn="l" defTabSz="914400" rtl="0" eaLnBrk="1" fontAlgn="base" latinLnBrk="0" hangingPunct="1">
                        <a:lnSpc>
                          <a:spcPct val="90000"/>
                        </a:lnSpc>
                        <a:spcBef>
                          <a:spcPct val="0"/>
                        </a:spcBef>
                        <a:spcAft>
                          <a:spcPct val="0"/>
                        </a:spcAft>
                        <a:buClrTx/>
                        <a:buSzTx/>
                        <a:buFontTx/>
                        <a:buNone/>
                        <a:tabLst>
                          <a:tab pos="914400" algn="l"/>
                        </a:tabLst>
                      </a:pPr>
                      <a:endParaRPr kumimoji="0" lang="en-US" sz="2800" b="0" i="0" u="none" strike="noStrike" cap="none" normalizeH="0" baseline="0">
                        <a:ln>
                          <a:noFill/>
                        </a:ln>
                        <a:solidFill>
                          <a:schemeClr val="tx1"/>
                        </a:solidFill>
                        <a:effectLst/>
                        <a:latin typeface="Lucida Grande" charset="0"/>
                        <a:ea typeface="ヒラギノ角ゴ ProN W3" charset="-128"/>
                        <a:cs typeface="ヒラギノ角ゴ ProN W3" charset="-128"/>
                        <a:sym typeface="Lucida Grande" charset="0"/>
                      </a:endParaRPr>
                    </a:p>
                  </a:txBody>
                  <a:tcPr marL="50800" marR="50800" marT="50813" marB="50813"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2539" name="Rectangle 17">
            <a:extLst>
              <a:ext uri="{FF2B5EF4-FFF2-40B4-BE49-F238E27FC236}">
                <a16:creationId xmlns:a16="http://schemas.microsoft.com/office/drawing/2014/main" id="{1C901B8B-5E61-4E8C-AED8-CBFC8AAE27C7}"/>
              </a:ext>
            </a:extLst>
          </p:cNvPr>
          <p:cNvSpPr>
            <a:spLocks noGrp="1" noChangeArrowheads="1"/>
          </p:cNvSpPr>
          <p:nvPr>
            <p:ph type="title"/>
          </p:nvPr>
        </p:nvSpPr>
        <p:spPr>
          <a:xfrm>
            <a:off x="3633788" y="1442"/>
            <a:ext cx="7720012" cy="1325563"/>
          </a:xfrm>
        </p:spPr>
        <p:txBody>
          <a:bodyPr/>
          <a:lstStyle/>
          <a:p>
            <a:pPr eaLnBrk="1" hangingPunct="1"/>
            <a:r>
              <a:rPr lang="en-US" altLang="en-US" dirty="0"/>
              <a:t>IHE Standards-based HIE (XCA)</a:t>
            </a:r>
            <a:br>
              <a:rPr lang="en-US" altLang="en-US" dirty="0"/>
            </a:br>
            <a:r>
              <a:rPr lang="en-US" altLang="en-US" sz="2400" dirty="0">
                <a:solidFill>
                  <a:srgbClr val="28B9F5"/>
                </a:solidFill>
              </a:rPr>
              <a:t>Community Document Sharing</a:t>
            </a:r>
            <a:endParaRPr lang="en-US" altLang="en-US" dirty="0"/>
          </a:p>
        </p:txBody>
      </p:sp>
      <p:grpSp>
        <p:nvGrpSpPr>
          <p:cNvPr id="63" name="Group 62">
            <a:extLst>
              <a:ext uri="{FF2B5EF4-FFF2-40B4-BE49-F238E27FC236}">
                <a16:creationId xmlns:a16="http://schemas.microsoft.com/office/drawing/2014/main" id="{08DBFAE8-ECBA-43EB-9421-6DF5D2527616}"/>
              </a:ext>
            </a:extLst>
          </p:cNvPr>
          <p:cNvGrpSpPr/>
          <p:nvPr/>
        </p:nvGrpSpPr>
        <p:grpSpPr>
          <a:xfrm>
            <a:off x="5307974" y="4073613"/>
            <a:ext cx="2222938" cy="1854857"/>
            <a:chOff x="2070100" y="1250950"/>
            <a:chExt cx="7886700" cy="4725989"/>
          </a:xfrm>
        </p:grpSpPr>
        <p:grpSp>
          <p:nvGrpSpPr>
            <p:cNvPr id="64" name="Group 61">
              <a:extLst>
                <a:ext uri="{FF2B5EF4-FFF2-40B4-BE49-F238E27FC236}">
                  <a16:creationId xmlns:a16="http://schemas.microsoft.com/office/drawing/2014/main" id="{17856DE8-BA0A-4BBA-97EB-D00FCADDB54D}"/>
                </a:ext>
              </a:extLst>
            </p:cNvPr>
            <p:cNvGrpSpPr>
              <a:grpSpLocks/>
            </p:cNvGrpSpPr>
            <p:nvPr/>
          </p:nvGrpSpPr>
          <p:grpSpPr bwMode="auto">
            <a:xfrm>
              <a:off x="2697163" y="1250950"/>
              <a:ext cx="6699250" cy="3879850"/>
              <a:chOff x="1173163" y="1250950"/>
              <a:chExt cx="6699250" cy="3879850"/>
            </a:xfrm>
          </p:grpSpPr>
          <p:pic>
            <p:nvPicPr>
              <p:cNvPr id="117" name="Picture 1">
                <a:extLst>
                  <a:ext uri="{FF2B5EF4-FFF2-40B4-BE49-F238E27FC236}">
                    <a16:creationId xmlns:a16="http://schemas.microsoft.com/office/drawing/2014/main" id="{309E879D-7D92-477A-8611-2333BB695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163" y="2651125"/>
                <a:ext cx="669925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118" name="Group 53">
                <a:extLst>
                  <a:ext uri="{FF2B5EF4-FFF2-40B4-BE49-F238E27FC236}">
                    <a16:creationId xmlns:a16="http://schemas.microsoft.com/office/drawing/2014/main" id="{30600250-42A4-4064-A9FF-B2A96F632718}"/>
                  </a:ext>
                </a:extLst>
              </p:cNvPr>
              <p:cNvGrpSpPr>
                <a:grpSpLocks/>
              </p:cNvGrpSpPr>
              <p:nvPr/>
            </p:nvGrpSpPr>
            <p:grpSpPr bwMode="auto">
              <a:xfrm>
                <a:off x="3316288" y="1250950"/>
                <a:ext cx="2490787" cy="1728788"/>
                <a:chOff x="3316288" y="1250950"/>
                <a:chExt cx="2490787" cy="1728788"/>
              </a:xfrm>
            </p:grpSpPr>
            <p:pic>
              <p:nvPicPr>
                <p:cNvPr id="119" name="Picture 19">
                  <a:extLst>
                    <a:ext uri="{FF2B5EF4-FFF2-40B4-BE49-F238E27FC236}">
                      <a16:creationId xmlns:a16="http://schemas.microsoft.com/office/drawing/2014/main" id="{66B70EB7-C0FE-4431-BC08-3B2824A17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6288" y="1250950"/>
                  <a:ext cx="24907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20" name="Rectangle 50">
                  <a:extLst>
                    <a:ext uri="{FF2B5EF4-FFF2-40B4-BE49-F238E27FC236}">
                      <a16:creationId xmlns:a16="http://schemas.microsoft.com/office/drawing/2014/main" id="{C43DB7CF-3C48-49A6-96BA-3B606BC7E126}"/>
                    </a:ext>
                  </a:extLst>
                </p:cNvPr>
                <p:cNvSpPr>
                  <a:spLocks noChangeArrowheads="1"/>
                </p:cNvSpPr>
                <p:nvPr/>
              </p:nvSpPr>
              <p:spPr bwMode="auto">
                <a:xfrm>
                  <a:off x="3421063" y="1447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Patient ID Manager</a:t>
                  </a:r>
                </a:p>
              </p:txBody>
            </p:sp>
            <p:sp>
              <p:nvSpPr>
                <p:cNvPr id="121" name="Rectangle 52">
                  <a:extLst>
                    <a:ext uri="{FF2B5EF4-FFF2-40B4-BE49-F238E27FC236}">
                      <a16:creationId xmlns:a16="http://schemas.microsoft.com/office/drawing/2014/main" id="{9132BA69-9A61-4FA0-911F-D1DFB47FAA41}"/>
                    </a:ext>
                  </a:extLst>
                </p:cNvPr>
                <p:cNvSpPr>
                  <a:spLocks noChangeArrowheads="1"/>
                </p:cNvSpPr>
                <p:nvPr/>
              </p:nvSpPr>
              <p:spPr bwMode="auto">
                <a:xfrm>
                  <a:off x="3421063" y="2082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Document Registry</a:t>
                  </a:r>
                </a:p>
              </p:txBody>
            </p:sp>
          </p:grpSp>
        </p:grpSp>
        <p:sp>
          <p:nvSpPr>
            <p:cNvPr id="65" name="AutoShape 18">
              <a:extLst>
                <a:ext uri="{FF2B5EF4-FFF2-40B4-BE49-F238E27FC236}">
                  <a16:creationId xmlns:a16="http://schemas.microsoft.com/office/drawing/2014/main" id="{3C0516D6-D288-45E2-AEE9-0CA3CD9626DA}"/>
                </a:ext>
              </a:extLst>
            </p:cNvPr>
            <p:cNvSpPr>
              <a:spLocks noChangeArrowheads="1"/>
            </p:cNvSpPr>
            <p:nvPr/>
          </p:nvSpPr>
          <p:spPr bwMode="auto">
            <a:xfrm>
              <a:off x="9009064" y="1862138"/>
              <a:ext cx="896937" cy="5588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PATIENT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Personal </a:t>
              </a:r>
              <a:br>
                <a:rPr lang="en-US" altLang="en-US" sz="100">
                  <a:solidFill>
                    <a:srgbClr val="4157AD"/>
                  </a:solidFill>
                </a:rPr>
              </a:br>
              <a:r>
                <a:rPr lang="en-US" altLang="en-US" sz="100">
                  <a:solidFill>
                    <a:srgbClr val="4157AD"/>
                  </a:solidFill>
                </a:rPr>
                <a:t>   Health Records</a:t>
              </a:r>
              <a:endParaRPr lang="en-US" altLang="en-US" sz="100" b="1">
                <a:solidFill>
                  <a:srgbClr val="4157AD"/>
                </a:solidFill>
              </a:endParaRPr>
            </a:p>
          </p:txBody>
        </p:sp>
        <p:sp>
          <p:nvSpPr>
            <p:cNvPr id="66" name="AutoShape 18">
              <a:extLst>
                <a:ext uri="{FF2B5EF4-FFF2-40B4-BE49-F238E27FC236}">
                  <a16:creationId xmlns:a16="http://schemas.microsoft.com/office/drawing/2014/main" id="{E2BF39EA-9289-4A0D-95D4-43B803FA850F}"/>
                </a:ext>
              </a:extLst>
            </p:cNvPr>
            <p:cNvSpPr>
              <a:spLocks noChangeArrowheads="1"/>
            </p:cNvSpPr>
            <p:nvPr/>
          </p:nvSpPr>
          <p:spPr bwMode="auto">
            <a:xfrm>
              <a:off x="2070100" y="1770064"/>
              <a:ext cx="2044700" cy="644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PRIMARY CARE PHYSICIANS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67" name="Group 2">
              <a:extLst>
                <a:ext uri="{FF2B5EF4-FFF2-40B4-BE49-F238E27FC236}">
                  <a16:creationId xmlns:a16="http://schemas.microsoft.com/office/drawing/2014/main" id="{E3B77FFD-6C36-4F5F-BEA1-E3B7519F3FCE}"/>
                </a:ext>
              </a:extLst>
            </p:cNvPr>
            <p:cNvGrpSpPr>
              <a:grpSpLocks/>
            </p:cNvGrpSpPr>
            <p:nvPr/>
          </p:nvGrpSpPr>
          <p:grpSpPr bwMode="auto">
            <a:xfrm>
              <a:off x="2233614" y="2286000"/>
              <a:ext cx="936625" cy="762000"/>
              <a:chOff x="0" y="0"/>
              <a:chExt cx="589" cy="479"/>
            </a:xfrm>
          </p:grpSpPr>
          <p:pic>
            <p:nvPicPr>
              <p:cNvPr id="115" name="Picture 3">
                <a:extLst>
                  <a:ext uri="{FF2B5EF4-FFF2-40B4-BE49-F238E27FC236}">
                    <a16:creationId xmlns:a16="http://schemas.microsoft.com/office/drawing/2014/main" id="{852928EE-0C69-4FD8-8AF4-75CADDF975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9"/>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6" name="Picture 4">
                <a:extLst>
                  <a:ext uri="{FF2B5EF4-FFF2-40B4-BE49-F238E27FC236}">
                    <a16:creationId xmlns:a16="http://schemas.microsoft.com/office/drawing/2014/main" id="{134EF226-8D35-4ABC-9498-7A9D1EB335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 y="0"/>
                <a:ext cx="34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68" name="Group 5">
              <a:extLst>
                <a:ext uri="{FF2B5EF4-FFF2-40B4-BE49-F238E27FC236}">
                  <a16:creationId xmlns:a16="http://schemas.microsoft.com/office/drawing/2014/main" id="{ACA4E5F0-20E0-4955-BF40-B2F7D27DCB7F}"/>
                </a:ext>
              </a:extLst>
            </p:cNvPr>
            <p:cNvGrpSpPr>
              <a:grpSpLocks/>
            </p:cNvGrpSpPr>
            <p:nvPr/>
          </p:nvGrpSpPr>
          <p:grpSpPr bwMode="auto">
            <a:xfrm>
              <a:off x="2233613" y="2833688"/>
              <a:ext cx="1009650" cy="823912"/>
              <a:chOff x="0" y="0"/>
              <a:chExt cx="635" cy="518"/>
            </a:xfrm>
          </p:grpSpPr>
          <p:pic>
            <p:nvPicPr>
              <p:cNvPr id="113" name="Picture 6">
                <a:extLst>
                  <a:ext uri="{FF2B5EF4-FFF2-40B4-BE49-F238E27FC236}">
                    <a16:creationId xmlns:a16="http://schemas.microsoft.com/office/drawing/2014/main" id="{286B2926-71EB-4785-88EE-8D0C0553B6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13"/>
                <a:ext cx="63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4" name="Picture 7">
                <a:extLst>
                  <a:ext uri="{FF2B5EF4-FFF2-40B4-BE49-F238E27FC236}">
                    <a16:creationId xmlns:a16="http://schemas.microsoft.com/office/drawing/2014/main" id="{785F9640-B834-47BA-A66E-F545F8B8CD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 y="0"/>
                <a:ext cx="337"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69" name="Group 20">
              <a:extLst>
                <a:ext uri="{FF2B5EF4-FFF2-40B4-BE49-F238E27FC236}">
                  <a16:creationId xmlns:a16="http://schemas.microsoft.com/office/drawing/2014/main" id="{8DDD6DFB-AADC-45E2-82E5-1C3B688FCDE9}"/>
                </a:ext>
              </a:extLst>
            </p:cNvPr>
            <p:cNvGrpSpPr>
              <a:grpSpLocks/>
            </p:cNvGrpSpPr>
            <p:nvPr/>
          </p:nvGrpSpPr>
          <p:grpSpPr bwMode="auto">
            <a:xfrm>
              <a:off x="2357438" y="3617914"/>
              <a:ext cx="1193800" cy="782637"/>
              <a:chOff x="0" y="0"/>
              <a:chExt cx="751" cy="492"/>
            </a:xfrm>
          </p:grpSpPr>
          <p:pic>
            <p:nvPicPr>
              <p:cNvPr id="111" name="Picture 21">
                <a:extLst>
                  <a:ext uri="{FF2B5EF4-FFF2-40B4-BE49-F238E27FC236}">
                    <a16:creationId xmlns:a16="http://schemas.microsoft.com/office/drawing/2014/main" id="{0BF705CF-563F-4F68-890C-1B416BA71F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23"/>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2" name="Picture 22">
                <a:extLst>
                  <a:ext uri="{FF2B5EF4-FFF2-40B4-BE49-F238E27FC236}">
                    <a16:creationId xmlns:a16="http://schemas.microsoft.com/office/drawing/2014/main" id="{260B53F0-142D-40CA-A561-4695EEFFF9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 y="0"/>
                <a:ext cx="66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0" name="Group 23">
              <a:extLst>
                <a:ext uri="{FF2B5EF4-FFF2-40B4-BE49-F238E27FC236}">
                  <a16:creationId xmlns:a16="http://schemas.microsoft.com/office/drawing/2014/main" id="{D835BDFA-92B6-43EA-BC91-E8541D18B4F9}"/>
                </a:ext>
              </a:extLst>
            </p:cNvPr>
            <p:cNvGrpSpPr>
              <a:grpSpLocks/>
            </p:cNvGrpSpPr>
            <p:nvPr/>
          </p:nvGrpSpPr>
          <p:grpSpPr bwMode="auto">
            <a:xfrm>
              <a:off x="8943976" y="2378076"/>
              <a:ext cx="936625" cy="669925"/>
              <a:chOff x="0" y="0"/>
              <a:chExt cx="589" cy="421"/>
            </a:xfrm>
          </p:grpSpPr>
          <p:pic>
            <p:nvPicPr>
              <p:cNvPr id="109" name="Picture 24">
                <a:extLst>
                  <a:ext uri="{FF2B5EF4-FFF2-40B4-BE49-F238E27FC236}">
                    <a16:creationId xmlns:a16="http://schemas.microsoft.com/office/drawing/2014/main" id="{85E69A04-8EC8-4172-9B7B-D6987291B8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81"/>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0" name="Picture 25">
                <a:extLst>
                  <a:ext uri="{FF2B5EF4-FFF2-40B4-BE49-F238E27FC236}">
                    <a16:creationId xmlns:a16="http://schemas.microsoft.com/office/drawing/2014/main" id="{1C5384E1-83ED-4DD7-B8B3-D9EDCA7298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 y="0"/>
                <a:ext cx="35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1" name="Group 26">
              <a:extLst>
                <a:ext uri="{FF2B5EF4-FFF2-40B4-BE49-F238E27FC236}">
                  <a16:creationId xmlns:a16="http://schemas.microsoft.com/office/drawing/2014/main" id="{A5356521-8454-4C5F-B73C-D0FF3BF9788A}"/>
                </a:ext>
              </a:extLst>
            </p:cNvPr>
            <p:cNvGrpSpPr>
              <a:grpSpLocks/>
            </p:cNvGrpSpPr>
            <p:nvPr/>
          </p:nvGrpSpPr>
          <p:grpSpPr bwMode="auto">
            <a:xfrm>
              <a:off x="8863014" y="3005139"/>
              <a:ext cx="1030287" cy="649287"/>
              <a:chOff x="0" y="0"/>
              <a:chExt cx="648" cy="408"/>
            </a:xfrm>
          </p:grpSpPr>
          <p:pic>
            <p:nvPicPr>
              <p:cNvPr id="107" name="Picture 27">
                <a:extLst>
                  <a:ext uri="{FF2B5EF4-FFF2-40B4-BE49-F238E27FC236}">
                    <a16:creationId xmlns:a16="http://schemas.microsoft.com/office/drawing/2014/main" id="{513B58FB-DAE2-4F98-9499-01AEC7060BE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 y="103"/>
                <a:ext cx="63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8" name="Picture 28">
                <a:extLst>
                  <a:ext uri="{FF2B5EF4-FFF2-40B4-BE49-F238E27FC236}">
                    <a16:creationId xmlns:a16="http://schemas.microsoft.com/office/drawing/2014/main" id="{04E6CB53-6EB8-4FA1-A306-F814397A3DA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62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2" name="Group 29">
              <a:extLst>
                <a:ext uri="{FF2B5EF4-FFF2-40B4-BE49-F238E27FC236}">
                  <a16:creationId xmlns:a16="http://schemas.microsoft.com/office/drawing/2014/main" id="{B38DE076-6B59-4821-9B40-2E70416E202A}"/>
                </a:ext>
              </a:extLst>
            </p:cNvPr>
            <p:cNvGrpSpPr>
              <a:grpSpLocks/>
            </p:cNvGrpSpPr>
            <p:nvPr/>
          </p:nvGrpSpPr>
          <p:grpSpPr bwMode="auto">
            <a:xfrm>
              <a:off x="8593138" y="3659188"/>
              <a:ext cx="1193800" cy="741362"/>
              <a:chOff x="0" y="0"/>
              <a:chExt cx="751" cy="466"/>
            </a:xfrm>
          </p:grpSpPr>
          <p:pic>
            <p:nvPicPr>
              <p:cNvPr id="105" name="Picture 30">
                <a:extLst>
                  <a:ext uri="{FF2B5EF4-FFF2-40B4-BE49-F238E27FC236}">
                    <a16:creationId xmlns:a16="http://schemas.microsoft.com/office/drawing/2014/main" id="{285F3369-5936-438C-8366-D921B0AE686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97"/>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6" name="Picture 31">
                <a:extLst>
                  <a:ext uri="{FF2B5EF4-FFF2-40B4-BE49-F238E27FC236}">
                    <a16:creationId xmlns:a16="http://schemas.microsoft.com/office/drawing/2014/main" id="{F35E7EF4-CCDF-41BC-8701-A9828D5652F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 y="0"/>
                <a:ext cx="32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3" name="Group 32">
              <a:extLst>
                <a:ext uri="{FF2B5EF4-FFF2-40B4-BE49-F238E27FC236}">
                  <a16:creationId xmlns:a16="http://schemas.microsoft.com/office/drawing/2014/main" id="{5BF34F2C-1AF4-460C-B97F-2B97B11A6233}"/>
                </a:ext>
              </a:extLst>
            </p:cNvPr>
            <p:cNvGrpSpPr>
              <a:grpSpLocks/>
            </p:cNvGrpSpPr>
            <p:nvPr/>
          </p:nvGrpSpPr>
          <p:grpSpPr bwMode="auto">
            <a:xfrm>
              <a:off x="7678738" y="4122738"/>
              <a:ext cx="1420812" cy="1039812"/>
              <a:chOff x="0" y="0"/>
              <a:chExt cx="894" cy="654"/>
            </a:xfrm>
          </p:grpSpPr>
          <p:pic>
            <p:nvPicPr>
              <p:cNvPr id="103" name="Picture 33">
                <a:extLst>
                  <a:ext uri="{FF2B5EF4-FFF2-40B4-BE49-F238E27FC236}">
                    <a16:creationId xmlns:a16="http://schemas.microsoft.com/office/drawing/2014/main" id="{5E66961F-003B-490B-99BD-A5701476409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213"/>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4" name="Picture 34">
                <a:extLst>
                  <a:ext uri="{FF2B5EF4-FFF2-40B4-BE49-F238E27FC236}">
                    <a16:creationId xmlns:a16="http://schemas.microsoft.com/office/drawing/2014/main" id="{79928419-ED65-47FF-A663-061AE256930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 y="0"/>
                <a:ext cx="73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4" name="Group 35">
              <a:extLst>
                <a:ext uri="{FF2B5EF4-FFF2-40B4-BE49-F238E27FC236}">
                  <a16:creationId xmlns:a16="http://schemas.microsoft.com/office/drawing/2014/main" id="{CE05DF67-26CC-4722-B2D0-452C37EECDAF}"/>
                </a:ext>
              </a:extLst>
            </p:cNvPr>
            <p:cNvGrpSpPr>
              <a:grpSpLocks/>
            </p:cNvGrpSpPr>
            <p:nvPr/>
          </p:nvGrpSpPr>
          <p:grpSpPr bwMode="auto">
            <a:xfrm>
              <a:off x="2962276" y="4276726"/>
              <a:ext cx="1420813" cy="885825"/>
              <a:chOff x="0" y="0"/>
              <a:chExt cx="894" cy="557"/>
            </a:xfrm>
          </p:grpSpPr>
          <p:pic>
            <p:nvPicPr>
              <p:cNvPr id="101" name="Picture 36">
                <a:extLst>
                  <a:ext uri="{FF2B5EF4-FFF2-40B4-BE49-F238E27FC236}">
                    <a16:creationId xmlns:a16="http://schemas.microsoft.com/office/drawing/2014/main" id="{BC9F3A85-4C09-4EBE-952F-95C879B469E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116"/>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2" name="Picture 37">
                <a:extLst>
                  <a:ext uri="{FF2B5EF4-FFF2-40B4-BE49-F238E27FC236}">
                    <a16:creationId xmlns:a16="http://schemas.microsoft.com/office/drawing/2014/main" id="{D984863C-4982-46D8-9662-31E5F7C3CA9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1" y="0"/>
                <a:ext cx="57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5" name="Group 38">
              <a:extLst>
                <a:ext uri="{FF2B5EF4-FFF2-40B4-BE49-F238E27FC236}">
                  <a16:creationId xmlns:a16="http://schemas.microsoft.com/office/drawing/2014/main" id="{9234E5CF-680F-484B-8B51-FDDC9F08A9BD}"/>
                </a:ext>
              </a:extLst>
            </p:cNvPr>
            <p:cNvGrpSpPr>
              <a:grpSpLocks/>
            </p:cNvGrpSpPr>
            <p:nvPr/>
          </p:nvGrpSpPr>
          <p:grpSpPr bwMode="auto">
            <a:xfrm>
              <a:off x="4437063" y="4462464"/>
              <a:ext cx="1460500" cy="1214437"/>
              <a:chOff x="0" y="0"/>
              <a:chExt cx="920" cy="764"/>
            </a:xfrm>
          </p:grpSpPr>
          <p:pic>
            <p:nvPicPr>
              <p:cNvPr id="99" name="Picture 39">
                <a:extLst>
                  <a:ext uri="{FF2B5EF4-FFF2-40B4-BE49-F238E27FC236}">
                    <a16:creationId xmlns:a16="http://schemas.microsoft.com/office/drawing/2014/main" id="{C0F580E1-A917-4BAE-B123-7B88621EA22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213"/>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0" name="Picture 40">
                <a:extLst>
                  <a:ext uri="{FF2B5EF4-FFF2-40B4-BE49-F238E27FC236}">
                    <a16:creationId xmlns:a16="http://schemas.microsoft.com/office/drawing/2014/main" id="{7AD5AC63-F659-4BD9-8F04-E95858DC775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2" y="0"/>
                <a:ext cx="55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6" name="Group 60">
              <a:extLst>
                <a:ext uri="{FF2B5EF4-FFF2-40B4-BE49-F238E27FC236}">
                  <a16:creationId xmlns:a16="http://schemas.microsoft.com/office/drawing/2014/main" id="{6A09285C-725A-4B19-A4FC-FB789F012F34}"/>
                </a:ext>
              </a:extLst>
            </p:cNvPr>
            <p:cNvGrpSpPr>
              <a:grpSpLocks/>
            </p:cNvGrpSpPr>
            <p:nvPr/>
          </p:nvGrpSpPr>
          <p:grpSpPr bwMode="auto">
            <a:xfrm>
              <a:off x="4025900" y="2506664"/>
              <a:ext cx="4140200" cy="1228725"/>
              <a:chOff x="2501900" y="2506663"/>
              <a:chExt cx="4140200" cy="1228725"/>
            </a:xfrm>
          </p:grpSpPr>
          <p:pic>
            <p:nvPicPr>
              <p:cNvPr id="89" name="Picture 44">
                <a:extLst>
                  <a:ext uri="{FF2B5EF4-FFF2-40B4-BE49-F238E27FC236}">
                    <a16:creationId xmlns:a16="http://schemas.microsoft.com/office/drawing/2014/main" id="{DD748D40-26C5-4DEC-B572-8EC88A008A7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01900" y="2506663"/>
                <a:ext cx="2428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0" name="Picture 45">
                <a:extLst>
                  <a:ext uri="{FF2B5EF4-FFF2-40B4-BE49-F238E27FC236}">
                    <a16:creationId xmlns:a16="http://schemas.microsoft.com/office/drawing/2014/main" id="{1FF8A265-D907-43F4-BA9B-D71916DDDD6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66988" y="2708275"/>
                <a:ext cx="2524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1" name="Picture 46">
                <a:extLst>
                  <a:ext uri="{FF2B5EF4-FFF2-40B4-BE49-F238E27FC236}">
                    <a16:creationId xmlns:a16="http://schemas.microsoft.com/office/drawing/2014/main" id="{5244D09C-ECC4-40BA-BCBD-DEFB78B327B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768600" y="2938463"/>
                <a:ext cx="28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2" name="Picture 47">
                <a:extLst>
                  <a:ext uri="{FF2B5EF4-FFF2-40B4-BE49-F238E27FC236}">
                    <a16:creationId xmlns:a16="http://schemas.microsoft.com/office/drawing/2014/main" id="{38E13E07-B68D-4FF5-B48A-77BAAAAD979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11500" y="3192463"/>
                <a:ext cx="2921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3" name="Picture 48">
                <a:extLst>
                  <a:ext uri="{FF2B5EF4-FFF2-40B4-BE49-F238E27FC236}">
                    <a16:creationId xmlns:a16="http://schemas.microsoft.com/office/drawing/2014/main" id="{7A0267A2-215C-448A-AD2F-89E75594663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05238" y="3324225"/>
                <a:ext cx="3206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4" name="Picture 49">
                <a:extLst>
                  <a:ext uri="{FF2B5EF4-FFF2-40B4-BE49-F238E27FC236}">
                    <a16:creationId xmlns:a16="http://schemas.microsoft.com/office/drawing/2014/main" id="{331D2968-AC41-48FF-8F62-E5513DC8BAB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70413" y="3336925"/>
                <a:ext cx="3302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5" name="Picture 50">
                <a:extLst>
                  <a:ext uri="{FF2B5EF4-FFF2-40B4-BE49-F238E27FC236}">
                    <a16:creationId xmlns:a16="http://schemas.microsoft.com/office/drawing/2014/main" id="{6CCBDCA3-064D-4139-A1DC-5297D69FE35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299075" y="3246438"/>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6" name="Picture 51">
                <a:extLst>
                  <a:ext uri="{FF2B5EF4-FFF2-40B4-BE49-F238E27FC236}">
                    <a16:creationId xmlns:a16="http://schemas.microsoft.com/office/drawing/2014/main" id="{8FEF49A2-4C7C-47E7-80D7-375322A98F1C}"/>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8038" y="3082925"/>
                <a:ext cx="280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7" name="Picture 52">
                <a:extLst>
                  <a:ext uri="{FF2B5EF4-FFF2-40B4-BE49-F238E27FC236}">
                    <a16:creationId xmlns:a16="http://schemas.microsoft.com/office/drawing/2014/main" id="{858B02A8-7417-4901-86DB-579DE07753AE}"/>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397625" y="2628900"/>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8" name="Picture 53">
                <a:extLst>
                  <a:ext uri="{FF2B5EF4-FFF2-40B4-BE49-F238E27FC236}">
                    <a16:creationId xmlns:a16="http://schemas.microsoft.com/office/drawing/2014/main" id="{B31C2DD1-9DA8-4A2C-AD31-FE688F8414B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276975" y="2873375"/>
                <a:ext cx="2524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77" name="Rounded Rectangular Callout 56">
              <a:extLst>
                <a:ext uri="{FF2B5EF4-FFF2-40B4-BE49-F238E27FC236}">
                  <a16:creationId xmlns:a16="http://schemas.microsoft.com/office/drawing/2014/main" id="{E684B7E2-45FD-4D0B-B132-F8402F60188F}"/>
                </a:ext>
              </a:extLst>
            </p:cNvPr>
            <p:cNvSpPr>
              <a:spLocks noChangeArrowheads="1"/>
            </p:cNvSpPr>
            <p:nvPr/>
          </p:nvSpPr>
          <p:spPr bwMode="auto">
            <a:xfrm>
              <a:off x="4732338" y="2838450"/>
              <a:ext cx="1701800" cy="268288"/>
            </a:xfrm>
            <a:prstGeom prst="wedgeRoundRectCallout">
              <a:avLst>
                <a:gd name="adj1" fmla="val -47014"/>
                <a:gd name="adj2" fmla="val 102069"/>
                <a:gd name="adj3" fmla="val 16667"/>
              </a:avLst>
            </a:prstGeom>
            <a:solidFill>
              <a:schemeClr val="tx1"/>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tIns="27432" bIns="0"/>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algn="ctr" fontAlgn="base">
                <a:spcBef>
                  <a:spcPct val="0"/>
                </a:spcBef>
                <a:spcAft>
                  <a:spcPct val="0"/>
                </a:spcAft>
              </a:pPr>
              <a:r>
                <a:rPr lang="en-US" altLang="en-US" sz="100">
                  <a:solidFill>
                    <a:srgbClr val="FFFFFF"/>
                  </a:solidFill>
                </a:rPr>
                <a:t>Document Repositories</a:t>
              </a:r>
            </a:p>
          </p:txBody>
        </p:sp>
        <p:sp>
          <p:nvSpPr>
            <p:cNvPr id="78" name="AutoShape 18">
              <a:extLst>
                <a:ext uri="{FF2B5EF4-FFF2-40B4-BE49-F238E27FC236}">
                  <a16:creationId xmlns:a16="http://schemas.microsoft.com/office/drawing/2014/main" id="{7B675C5C-45AF-47F6-8AB0-FEF0A9F581FE}"/>
                </a:ext>
              </a:extLst>
            </p:cNvPr>
            <p:cNvSpPr>
              <a:spLocks noChangeArrowheads="1"/>
            </p:cNvSpPr>
            <p:nvPr/>
          </p:nvSpPr>
          <p:spPr bwMode="auto">
            <a:xfrm>
              <a:off x="2182813" y="3203576"/>
              <a:ext cx="609600" cy="4159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LAB</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Results</a:t>
              </a:r>
              <a:endParaRPr lang="en-US" altLang="en-US" sz="100" b="1">
                <a:solidFill>
                  <a:srgbClr val="4157AD"/>
                </a:solidFill>
              </a:endParaRPr>
            </a:p>
          </p:txBody>
        </p:sp>
        <p:sp>
          <p:nvSpPr>
            <p:cNvPr id="79" name="AutoShape 18">
              <a:extLst>
                <a:ext uri="{FF2B5EF4-FFF2-40B4-BE49-F238E27FC236}">
                  <a16:creationId xmlns:a16="http://schemas.microsoft.com/office/drawing/2014/main" id="{72E36F02-7F7A-40A3-B127-389A9438BC94}"/>
                </a:ext>
              </a:extLst>
            </p:cNvPr>
            <p:cNvSpPr>
              <a:spLocks noChangeArrowheads="1"/>
            </p:cNvSpPr>
            <p:nvPr/>
          </p:nvSpPr>
          <p:spPr bwMode="auto">
            <a:xfrm>
              <a:off x="2362200" y="4191000"/>
              <a:ext cx="762000" cy="6096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PUBLIC </a:t>
              </a:r>
              <a:br>
                <a:rPr lang="en-US" altLang="en-US" sz="400">
                  <a:solidFill>
                    <a:srgbClr val="4157AD"/>
                  </a:solidFill>
                </a:rPr>
              </a:br>
              <a:r>
                <a:rPr lang="en-US" altLang="en-US" sz="400">
                  <a:solidFill>
                    <a:srgbClr val="4157AD"/>
                  </a:solidFill>
                </a:rPr>
                <a:t>HEALTH</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Registries</a:t>
              </a:r>
            </a:p>
          </p:txBody>
        </p:sp>
        <p:sp>
          <p:nvSpPr>
            <p:cNvPr id="80" name="AutoShape 18">
              <a:extLst>
                <a:ext uri="{FF2B5EF4-FFF2-40B4-BE49-F238E27FC236}">
                  <a16:creationId xmlns:a16="http://schemas.microsoft.com/office/drawing/2014/main" id="{56334E5C-2090-4F8C-A030-6DD28C7EEF2A}"/>
                </a:ext>
              </a:extLst>
            </p:cNvPr>
            <p:cNvSpPr>
              <a:spLocks noChangeArrowheads="1"/>
            </p:cNvSpPr>
            <p:nvPr/>
          </p:nvSpPr>
          <p:spPr bwMode="auto">
            <a:xfrm>
              <a:off x="2743201" y="4953000"/>
              <a:ext cx="1325563" cy="44608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PHARMACY/PBMs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RX History</a:t>
              </a:r>
              <a:endParaRPr lang="en-US" altLang="en-US" sz="100" b="1">
                <a:solidFill>
                  <a:srgbClr val="4157AD"/>
                </a:solidFill>
              </a:endParaRPr>
            </a:p>
          </p:txBody>
        </p:sp>
        <p:sp>
          <p:nvSpPr>
            <p:cNvPr id="81" name="AutoShape 18">
              <a:extLst>
                <a:ext uri="{FF2B5EF4-FFF2-40B4-BE49-F238E27FC236}">
                  <a16:creationId xmlns:a16="http://schemas.microsoft.com/office/drawing/2014/main" id="{4A334334-42E3-40F7-A9E4-AF2F9402F2E7}"/>
                </a:ext>
              </a:extLst>
            </p:cNvPr>
            <p:cNvSpPr>
              <a:spLocks noChangeArrowheads="1"/>
            </p:cNvSpPr>
            <p:nvPr/>
          </p:nvSpPr>
          <p:spPr bwMode="auto">
            <a:xfrm>
              <a:off x="4351339" y="5207000"/>
              <a:ext cx="1201737"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SPECIALTY</a:t>
              </a:r>
              <a:br>
                <a:rPr lang="en-US" altLang="en-US" sz="400">
                  <a:solidFill>
                    <a:srgbClr val="4157AD"/>
                  </a:solidFill>
                </a:rPr>
              </a:br>
              <a:r>
                <a:rPr lang="en-US" altLang="en-US" sz="400">
                  <a:solidFill>
                    <a:srgbClr val="4157AD"/>
                  </a:solidFill>
                </a:rPr>
                <a:t>PRACTICE</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82" name="Group 62">
              <a:extLst>
                <a:ext uri="{FF2B5EF4-FFF2-40B4-BE49-F238E27FC236}">
                  <a16:creationId xmlns:a16="http://schemas.microsoft.com/office/drawing/2014/main" id="{0DC4FBD4-9CE8-4564-B9CB-8D6D04B4716F}"/>
                </a:ext>
              </a:extLst>
            </p:cNvPr>
            <p:cNvGrpSpPr>
              <a:grpSpLocks/>
            </p:cNvGrpSpPr>
            <p:nvPr/>
          </p:nvGrpSpPr>
          <p:grpSpPr bwMode="auto">
            <a:xfrm>
              <a:off x="6165850" y="4625976"/>
              <a:ext cx="1589088" cy="1350963"/>
              <a:chOff x="4641850" y="4625975"/>
              <a:chExt cx="1589088" cy="1350963"/>
            </a:xfrm>
          </p:grpSpPr>
          <p:grpSp>
            <p:nvGrpSpPr>
              <p:cNvPr id="85" name="Group 41">
                <a:extLst>
                  <a:ext uri="{FF2B5EF4-FFF2-40B4-BE49-F238E27FC236}">
                    <a16:creationId xmlns:a16="http://schemas.microsoft.com/office/drawing/2014/main" id="{CBB9C680-B566-4C7B-A1C9-109293C6EEF0}"/>
                  </a:ext>
                </a:extLst>
              </p:cNvPr>
              <p:cNvGrpSpPr>
                <a:grpSpLocks/>
              </p:cNvGrpSpPr>
              <p:nvPr/>
            </p:nvGrpSpPr>
            <p:grpSpPr bwMode="auto">
              <a:xfrm>
                <a:off x="4641850" y="4625975"/>
                <a:ext cx="1460500" cy="1050925"/>
                <a:chOff x="0" y="0"/>
                <a:chExt cx="920" cy="661"/>
              </a:xfrm>
            </p:grpSpPr>
            <p:pic>
              <p:nvPicPr>
                <p:cNvPr id="87" name="Picture 42">
                  <a:extLst>
                    <a:ext uri="{FF2B5EF4-FFF2-40B4-BE49-F238E27FC236}">
                      <a16:creationId xmlns:a16="http://schemas.microsoft.com/office/drawing/2014/main" id="{9A97A4E8-85AF-4582-A09A-96E533B4563B}"/>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0" y="110"/>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8" name="Picture 43">
                  <a:extLst>
                    <a:ext uri="{FF2B5EF4-FFF2-40B4-BE49-F238E27FC236}">
                      <a16:creationId xmlns:a16="http://schemas.microsoft.com/office/drawing/2014/main" id="{4A6A582A-9468-4AA9-B4A1-061A6225E16B}"/>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7" y="0"/>
                  <a:ext cx="719"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86" name="AutoShape 18">
                <a:extLst>
                  <a:ext uri="{FF2B5EF4-FFF2-40B4-BE49-F238E27FC236}">
                    <a16:creationId xmlns:a16="http://schemas.microsoft.com/office/drawing/2014/main" id="{7CC33CA0-F02A-4BC4-B77A-E45681DF4905}"/>
                  </a:ext>
                </a:extLst>
              </p:cNvPr>
              <p:cNvSpPr>
                <a:spLocks noChangeArrowheads="1"/>
              </p:cNvSpPr>
              <p:nvPr/>
            </p:nvSpPr>
            <p:spPr bwMode="auto">
              <a:xfrm>
                <a:off x="5029200" y="5207000"/>
                <a:ext cx="1201738"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1</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grpSp>
        <p:sp>
          <p:nvSpPr>
            <p:cNvPr id="83" name="AutoShape 18">
              <a:extLst>
                <a:ext uri="{FF2B5EF4-FFF2-40B4-BE49-F238E27FC236}">
                  <a16:creationId xmlns:a16="http://schemas.microsoft.com/office/drawing/2014/main" id="{6AD5640E-2B1D-4892-BEB2-BB3F3270C74E}"/>
                </a:ext>
              </a:extLst>
            </p:cNvPr>
            <p:cNvSpPr>
              <a:spLocks noChangeArrowheads="1"/>
            </p:cNvSpPr>
            <p:nvPr/>
          </p:nvSpPr>
          <p:spPr bwMode="auto">
            <a:xfrm>
              <a:off x="8382000" y="4808539"/>
              <a:ext cx="1201738" cy="771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2</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sp>
          <p:nvSpPr>
            <p:cNvPr id="84" name="AutoShape 18">
              <a:extLst>
                <a:ext uri="{FF2B5EF4-FFF2-40B4-BE49-F238E27FC236}">
                  <a16:creationId xmlns:a16="http://schemas.microsoft.com/office/drawing/2014/main" id="{F3F50D21-37C0-4916-B90D-557F89A46A8C}"/>
                </a:ext>
              </a:extLst>
            </p:cNvPr>
            <p:cNvSpPr>
              <a:spLocks noChangeArrowheads="1"/>
            </p:cNvSpPr>
            <p:nvPr/>
          </p:nvSpPr>
          <p:spPr bwMode="auto">
            <a:xfrm>
              <a:off x="9245600" y="4081463"/>
              <a:ext cx="711200" cy="4572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PAYERS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Claim Data</a:t>
              </a:r>
              <a:endParaRPr lang="en-US" altLang="en-US" sz="100" b="1">
                <a:solidFill>
                  <a:srgbClr val="4157AD"/>
                </a:solidFill>
              </a:endParaRPr>
            </a:p>
          </p:txBody>
        </p:sp>
      </p:grpSp>
      <p:grpSp>
        <p:nvGrpSpPr>
          <p:cNvPr id="122" name="Group 121">
            <a:extLst>
              <a:ext uri="{FF2B5EF4-FFF2-40B4-BE49-F238E27FC236}">
                <a16:creationId xmlns:a16="http://schemas.microsoft.com/office/drawing/2014/main" id="{AE5046FF-64E5-4E1E-A0D6-919B56AE7F45}"/>
              </a:ext>
            </a:extLst>
          </p:cNvPr>
          <p:cNvGrpSpPr/>
          <p:nvPr/>
        </p:nvGrpSpPr>
        <p:grpSpPr>
          <a:xfrm>
            <a:off x="1179907" y="4112554"/>
            <a:ext cx="2222938" cy="1854857"/>
            <a:chOff x="2070100" y="1250950"/>
            <a:chExt cx="7886700" cy="4725989"/>
          </a:xfrm>
        </p:grpSpPr>
        <p:grpSp>
          <p:nvGrpSpPr>
            <p:cNvPr id="123" name="Group 61">
              <a:extLst>
                <a:ext uri="{FF2B5EF4-FFF2-40B4-BE49-F238E27FC236}">
                  <a16:creationId xmlns:a16="http://schemas.microsoft.com/office/drawing/2014/main" id="{9B49DC45-CD32-491C-8194-9E6079D02A61}"/>
                </a:ext>
              </a:extLst>
            </p:cNvPr>
            <p:cNvGrpSpPr>
              <a:grpSpLocks/>
            </p:cNvGrpSpPr>
            <p:nvPr/>
          </p:nvGrpSpPr>
          <p:grpSpPr bwMode="auto">
            <a:xfrm>
              <a:off x="2697163" y="1250950"/>
              <a:ext cx="6699250" cy="3879850"/>
              <a:chOff x="1173163" y="1250950"/>
              <a:chExt cx="6699250" cy="3879850"/>
            </a:xfrm>
          </p:grpSpPr>
          <p:pic>
            <p:nvPicPr>
              <p:cNvPr id="176" name="Picture 1">
                <a:extLst>
                  <a:ext uri="{FF2B5EF4-FFF2-40B4-BE49-F238E27FC236}">
                    <a16:creationId xmlns:a16="http://schemas.microsoft.com/office/drawing/2014/main" id="{34D22A6F-1811-4995-BC6C-0D3E30B40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163" y="2651125"/>
                <a:ext cx="669925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177" name="Group 53">
                <a:extLst>
                  <a:ext uri="{FF2B5EF4-FFF2-40B4-BE49-F238E27FC236}">
                    <a16:creationId xmlns:a16="http://schemas.microsoft.com/office/drawing/2014/main" id="{92CD358F-F3AC-488A-94C1-557BEFCB0089}"/>
                  </a:ext>
                </a:extLst>
              </p:cNvPr>
              <p:cNvGrpSpPr>
                <a:grpSpLocks/>
              </p:cNvGrpSpPr>
              <p:nvPr/>
            </p:nvGrpSpPr>
            <p:grpSpPr bwMode="auto">
              <a:xfrm>
                <a:off x="3316288" y="1250950"/>
                <a:ext cx="2490787" cy="1728788"/>
                <a:chOff x="3316288" y="1250950"/>
                <a:chExt cx="2490787" cy="1728788"/>
              </a:xfrm>
            </p:grpSpPr>
            <p:pic>
              <p:nvPicPr>
                <p:cNvPr id="178" name="Picture 19">
                  <a:extLst>
                    <a:ext uri="{FF2B5EF4-FFF2-40B4-BE49-F238E27FC236}">
                      <a16:creationId xmlns:a16="http://schemas.microsoft.com/office/drawing/2014/main" id="{9708C227-8900-4899-A529-27E17215B4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6288" y="1250950"/>
                  <a:ext cx="24907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79" name="Rectangle 50">
                  <a:extLst>
                    <a:ext uri="{FF2B5EF4-FFF2-40B4-BE49-F238E27FC236}">
                      <a16:creationId xmlns:a16="http://schemas.microsoft.com/office/drawing/2014/main" id="{2BCB1679-DDEA-42EF-966F-FE1863505B0B}"/>
                    </a:ext>
                  </a:extLst>
                </p:cNvPr>
                <p:cNvSpPr>
                  <a:spLocks noChangeArrowheads="1"/>
                </p:cNvSpPr>
                <p:nvPr/>
              </p:nvSpPr>
              <p:spPr bwMode="auto">
                <a:xfrm>
                  <a:off x="3421063" y="1447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Patient ID Manager</a:t>
                  </a:r>
                </a:p>
              </p:txBody>
            </p:sp>
            <p:sp>
              <p:nvSpPr>
                <p:cNvPr id="180" name="Rectangle 52">
                  <a:extLst>
                    <a:ext uri="{FF2B5EF4-FFF2-40B4-BE49-F238E27FC236}">
                      <a16:creationId xmlns:a16="http://schemas.microsoft.com/office/drawing/2014/main" id="{C71EA218-D6E7-4786-891A-4AE6623E53DC}"/>
                    </a:ext>
                  </a:extLst>
                </p:cNvPr>
                <p:cNvSpPr>
                  <a:spLocks noChangeArrowheads="1"/>
                </p:cNvSpPr>
                <p:nvPr/>
              </p:nvSpPr>
              <p:spPr bwMode="auto">
                <a:xfrm>
                  <a:off x="3421063" y="2082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Document Registry</a:t>
                  </a:r>
                </a:p>
              </p:txBody>
            </p:sp>
          </p:grpSp>
        </p:grpSp>
        <p:sp>
          <p:nvSpPr>
            <p:cNvPr id="124" name="AutoShape 18">
              <a:extLst>
                <a:ext uri="{FF2B5EF4-FFF2-40B4-BE49-F238E27FC236}">
                  <a16:creationId xmlns:a16="http://schemas.microsoft.com/office/drawing/2014/main" id="{B9501603-0255-4449-AFBA-51821A22FA65}"/>
                </a:ext>
              </a:extLst>
            </p:cNvPr>
            <p:cNvSpPr>
              <a:spLocks noChangeArrowheads="1"/>
            </p:cNvSpPr>
            <p:nvPr/>
          </p:nvSpPr>
          <p:spPr bwMode="auto">
            <a:xfrm>
              <a:off x="9009064" y="1862138"/>
              <a:ext cx="896937" cy="5588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PATIENT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Personal </a:t>
              </a:r>
              <a:br>
                <a:rPr lang="en-US" altLang="en-US" sz="100">
                  <a:solidFill>
                    <a:srgbClr val="4157AD"/>
                  </a:solidFill>
                </a:rPr>
              </a:br>
              <a:r>
                <a:rPr lang="en-US" altLang="en-US" sz="100">
                  <a:solidFill>
                    <a:srgbClr val="4157AD"/>
                  </a:solidFill>
                </a:rPr>
                <a:t>   Health Records</a:t>
              </a:r>
              <a:endParaRPr lang="en-US" altLang="en-US" sz="100" b="1">
                <a:solidFill>
                  <a:srgbClr val="4157AD"/>
                </a:solidFill>
              </a:endParaRPr>
            </a:p>
          </p:txBody>
        </p:sp>
        <p:sp>
          <p:nvSpPr>
            <p:cNvPr id="125" name="AutoShape 18">
              <a:extLst>
                <a:ext uri="{FF2B5EF4-FFF2-40B4-BE49-F238E27FC236}">
                  <a16:creationId xmlns:a16="http://schemas.microsoft.com/office/drawing/2014/main" id="{7FBA86B8-B54C-4A94-8999-AE2D85263E04}"/>
                </a:ext>
              </a:extLst>
            </p:cNvPr>
            <p:cNvSpPr>
              <a:spLocks noChangeArrowheads="1"/>
            </p:cNvSpPr>
            <p:nvPr/>
          </p:nvSpPr>
          <p:spPr bwMode="auto">
            <a:xfrm>
              <a:off x="2070100" y="1770064"/>
              <a:ext cx="2044700" cy="644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PRIMARY CARE PHYSICIANS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126" name="Group 2">
              <a:extLst>
                <a:ext uri="{FF2B5EF4-FFF2-40B4-BE49-F238E27FC236}">
                  <a16:creationId xmlns:a16="http://schemas.microsoft.com/office/drawing/2014/main" id="{E7B535C1-3A8F-4CC6-B5ED-A803C73AC407}"/>
                </a:ext>
              </a:extLst>
            </p:cNvPr>
            <p:cNvGrpSpPr>
              <a:grpSpLocks/>
            </p:cNvGrpSpPr>
            <p:nvPr/>
          </p:nvGrpSpPr>
          <p:grpSpPr bwMode="auto">
            <a:xfrm>
              <a:off x="2233614" y="2286000"/>
              <a:ext cx="936625" cy="762000"/>
              <a:chOff x="0" y="0"/>
              <a:chExt cx="589" cy="479"/>
            </a:xfrm>
          </p:grpSpPr>
          <p:pic>
            <p:nvPicPr>
              <p:cNvPr id="174" name="Picture 3">
                <a:extLst>
                  <a:ext uri="{FF2B5EF4-FFF2-40B4-BE49-F238E27FC236}">
                    <a16:creationId xmlns:a16="http://schemas.microsoft.com/office/drawing/2014/main" id="{066394A3-502B-4ABD-898D-6F56C40610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9"/>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5" name="Picture 4">
                <a:extLst>
                  <a:ext uri="{FF2B5EF4-FFF2-40B4-BE49-F238E27FC236}">
                    <a16:creationId xmlns:a16="http://schemas.microsoft.com/office/drawing/2014/main" id="{1F8ADF85-AB0B-4936-98CD-6BF39900BF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 y="0"/>
                <a:ext cx="34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27" name="Group 5">
              <a:extLst>
                <a:ext uri="{FF2B5EF4-FFF2-40B4-BE49-F238E27FC236}">
                  <a16:creationId xmlns:a16="http://schemas.microsoft.com/office/drawing/2014/main" id="{597FD843-3B0C-46D2-8693-F5043F03AFA3}"/>
                </a:ext>
              </a:extLst>
            </p:cNvPr>
            <p:cNvGrpSpPr>
              <a:grpSpLocks/>
            </p:cNvGrpSpPr>
            <p:nvPr/>
          </p:nvGrpSpPr>
          <p:grpSpPr bwMode="auto">
            <a:xfrm>
              <a:off x="2233613" y="2833688"/>
              <a:ext cx="1009650" cy="823912"/>
              <a:chOff x="0" y="0"/>
              <a:chExt cx="635" cy="518"/>
            </a:xfrm>
          </p:grpSpPr>
          <p:pic>
            <p:nvPicPr>
              <p:cNvPr id="172" name="Picture 6">
                <a:extLst>
                  <a:ext uri="{FF2B5EF4-FFF2-40B4-BE49-F238E27FC236}">
                    <a16:creationId xmlns:a16="http://schemas.microsoft.com/office/drawing/2014/main" id="{693E3956-1572-4D05-9EB9-F6C82086AB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13"/>
                <a:ext cx="63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3" name="Picture 7">
                <a:extLst>
                  <a:ext uri="{FF2B5EF4-FFF2-40B4-BE49-F238E27FC236}">
                    <a16:creationId xmlns:a16="http://schemas.microsoft.com/office/drawing/2014/main" id="{8E2E8AFB-5D16-44E7-A360-361792AA83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 y="0"/>
                <a:ext cx="337"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28" name="Group 20">
              <a:extLst>
                <a:ext uri="{FF2B5EF4-FFF2-40B4-BE49-F238E27FC236}">
                  <a16:creationId xmlns:a16="http://schemas.microsoft.com/office/drawing/2014/main" id="{F0E749BC-732C-417E-BC6F-15D9C8614632}"/>
                </a:ext>
              </a:extLst>
            </p:cNvPr>
            <p:cNvGrpSpPr>
              <a:grpSpLocks/>
            </p:cNvGrpSpPr>
            <p:nvPr/>
          </p:nvGrpSpPr>
          <p:grpSpPr bwMode="auto">
            <a:xfrm>
              <a:off x="2357438" y="3617914"/>
              <a:ext cx="1193800" cy="782637"/>
              <a:chOff x="0" y="0"/>
              <a:chExt cx="751" cy="492"/>
            </a:xfrm>
          </p:grpSpPr>
          <p:pic>
            <p:nvPicPr>
              <p:cNvPr id="170" name="Picture 21">
                <a:extLst>
                  <a:ext uri="{FF2B5EF4-FFF2-40B4-BE49-F238E27FC236}">
                    <a16:creationId xmlns:a16="http://schemas.microsoft.com/office/drawing/2014/main" id="{957ACB7A-67D8-4644-85C9-CDA3370C8B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23"/>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1" name="Picture 22">
                <a:extLst>
                  <a:ext uri="{FF2B5EF4-FFF2-40B4-BE49-F238E27FC236}">
                    <a16:creationId xmlns:a16="http://schemas.microsoft.com/office/drawing/2014/main" id="{00377C6D-4BD1-4CCC-9E26-6DCDA05713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 y="0"/>
                <a:ext cx="66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29" name="Group 23">
              <a:extLst>
                <a:ext uri="{FF2B5EF4-FFF2-40B4-BE49-F238E27FC236}">
                  <a16:creationId xmlns:a16="http://schemas.microsoft.com/office/drawing/2014/main" id="{B9485649-0312-41F6-B18F-670C2BB730D7}"/>
                </a:ext>
              </a:extLst>
            </p:cNvPr>
            <p:cNvGrpSpPr>
              <a:grpSpLocks/>
            </p:cNvGrpSpPr>
            <p:nvPr/>
          </p:nvGrpSpPr>
          <p:grpSpPr bwMode="auto">
            <a:xfrm>
              <a:off x="8943976" y="2378076"/>
              <a:ext cx="936625" cy="669925"/>
              <a:chOff x="0" y="0"/>
              <a:chExt cx="589" cy="421"/>
            </a:xfrm>
          </p:grpSpPr>
          <p:pic>
            <p:nvPicPr>
              <p:cNvPr id="168" name="Picture 24">
                <a:extLst>
                  <a:ext uri="{FF2B5EF4-FFF2-40B4-BE49-F238E27FC236}">
                    <a16:creationId xmlns:a16="http://schemas.microsoft.com/office/drawing/2014/main" id="{E3BC4488-6C10-4AAF-A519-80C819C4BB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81"/>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9" name="Picture 25">
                <a:extLst>
                  <a:ext uri="{FF2B5EF4-FFF2-40B4-BE49-F238E27FC236}">
                    <a16:creationId xmlns:a16="http://schemas.microsoft.com/office/drawing/2014/main" id="{D0BE0F38-042F-4333-AFA1-834044DA2D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 y="0"/>
                <a:ext cx="35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0" name="Group 26">
              <a:extLst>
                <a:ext uri="{FF2B5EF4-FFF2-40B4-BE49-F238E27FC236}">
                  <a16:creationId xmlns:a16="http://schemas.microsoft.com/office/drawing/2014/main" id="{A50CCE1C-62AC-478A-AE20-DC537AC79045}"/>
                </a:ext>
              </a:extLst>
            </p:cNvPr>
            <p:cNvGrpSpPr>
              <a:grpSpLocks/>
            </p:cNvGrpSpPr>
            <p:nvPr/>
          </p:nvGrpSpPr>
          <p:grpSpPr bwMode="auto">
            <a:xfrm>
              <a:off x="8863014" y="3005139"/>
              <a:ext cx="1030287" cy="649287"/>
              <a:chOff x="0" y="0"/>
              <a:chExt cx="648" cy="408"/>
            </a:xfrm>
          </p:grpSpPr>
          <p:pic>
            <p:nvPicPr>
              <p:cNvPr id="166" name="Picture 27">
                <a:extLst>
                  <a:ext uri="{FF2B5EF4-FFF2-40B4-BE49-F238E27FC236}">
                    <a16:creationId xmlns:a16="http://schemas.microsoft.com/office/drawing/2014/main" id="{ECD17C52-4D2B-483D-A51A-57668530EA6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 y="103"/>
                <a:ext cx="63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7" name="Picture 28">
                <a:extLst>
                  <a:ext uri="{FF2B5EF4-FFF2-40B4-BE49-F238E27FC236}">
                    <a16:creationId xmlns:a16="http://schemas.microsoft.com/office/drawing/2014/main" id="{AF3A5F9F-11A7-4567-B5EA-32F9E8A45E8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62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1" name="Group 29">
              <a:extLst>
                <a:ext uri="{FF2B5EF4-FFF2-40B4-BE49-F238E27FC236}">
                  <a16:creationId xmlns:a16="http://schemas.microsoft.com/office/drawing/2014/main" id="{EB1A73CF-409D-413C-9A35-EA31CDD70E87}"/>
                </a:ext>
              </a:extLst>
            </p:cNvPr>
            <p:cNvGrpSpPr>
              <a:grpSpLocks/>
            </p:cNvGrpSpPr>
            <p:nvPr/>
          </p:nvGrpSpPr>
          <p:grpSpPr bwMode="auto">
            <a:xfrm>
              <a:off x="8593138" y="3659188"/>
              <a:ext cx="1193800" cy="741362"/>
              <a:chOff x="0" y="0"/>
              <a:chExt cx="751" cy="466"/>
            </a:xfrm>
          </p:grpSpPr>
          <p:pic>
            <p:nvPicPr>
              <p:cNvPr id="164" name="Picture 30">
                <a:extLst>
                  <a:ext uri="{FF2B5EF4-FFF2-40B4-BE49-F238E27FC236}">
                    <a16:creationId xmlns:a16="http://schemas.microsoft.com/office/drawing/2014/main" id="{EBA7E262-CEF5-4C14-A32D-830CC4AA875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97"/>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5" name="Picture 31">
                <a:extLst>
                  <a:ext uri="{FF2B5EF4-FFF2-40B4-BE49-F238E27FC236}">
                    <a16:creationId xmlns:a16="http://schemas.microsoft.com/office/drawing/2014/main" id="{889136A4-0314-4152-AE51-A328FFED441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 y="0"/>
                <a:ext cx="32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2" name="Group 32">
              <a:extLst>
                <a:ext uri="{FF2B5EF4-FFF2-40B4-BE49-F238E27FC236}">
                  <a16:creationId xmlns:a16="http://schemas.microsoft.com/office/drawing/2014/main" id="{AA39C60B-BD6A-456C-BE6B-81D572288EC7}"/>
                </a:ext>
              </a:extLst>
            </p:cNvPr>
            <p:cNvGrpSpPr>
              <a:grpSpLocks/>
            </p:cNvGrpSpPr>
            <p:nvPr/>
          </p:nvGrpSpPr>
          <p:grpSpPr bwMode="auto">
            <a:xfrm>
              <a:off x="7678738" y="4122738"/>
              <a:ext cx="1420812" cy="1039812"/>
              <a:chOff x="0" y="0"/>
              <a:chExt cx="894" cy="654"/>
            </a:xfrm>
          </p:grpSpPr>
          <p:pic>
            <p:nvPicPr>
              <p:cNvPr id="162" name="Picture 33">
                <a:extLst>
                  <a:ext uri="{FF2B5EF4-FFF2-40B4-BE49-F238E27FC236}">
                    <a16:creationId xmlns:a16="http://schemas.microsoft.com/office/drawing/2014/main" id="{B93BC40A-8A2F-463E-BE19-4CDBF5ECF7C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213"/>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3" name="Picture 34">
                <a:extLst>
                  <a:ext uri="{FF2B5EF4-FFF2-40B4-BE49-F238E27FC236}">
                    <a16:creationId xmlns:a16="http://schemas.microsoft.com/office/drawing/2014/main" id="{255378D6-FD36-41BC-826E-E1EA362857B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 y="0"/>
                <a:ext cx="73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3" name="Group 35">
              <a:extLst>
                <a:ext uri="{FF2B5EF4-FFF2-40B4-BE49-F238E27FC236}">
                  <a16:creationId xmlns:a16="http://schemas.microsoft.com/office/drawing/2014/main" id="{A980F1F3-173F-4DEF-A1B7-9430C296F0C1}"/>
                </a:ext>
              </a:extLst>
            </p:cNvPr>
            <p:cNvGrpSpPr>
              <a:grpSpLocks/>
            </p:cNvGrpSpPr>
            <p:nvPr/>
          </p:nvGrpSpPr>
          <p:grpSpPr bwMode="auto">
            <a:xfrm>
              <a:off x="2962276" y="4276726"/>
              <a:ext cx="1420813" cy="885825"/>
              <a:chOff x="0" y="0"/>
              <a:chExt cx="894" cy="557"/>
            </a:xfrm>
          </p:grpSpPr>
          <p:pic>
            <p:nvPicPr>
              <p:cNvPr id="160" name="Picture 36">
                <a:extLst>
                  <a:ext uri="{FF2B5EF4-FFF2-40B4-BE49-F238E27FC236}">
                    <a16:creationId xmlns:a16="http://schemas.microsoft.com/office/drawing/2014/main" id="{CEBC7538-ECDF-4EC2-96CF-809FCD01A32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116"/>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1" name="Picture 37">
                <a:extLst>
                  <a:ext uri="{FF2B5EF4-FFF2-40B4-BE49-F238E27FC236}">
                    <a16:creationId xmlns:a16="http://schemas.microsoft.com/office/drawing/2014/main" id="{CCD1922B-DF87-4F84-B803-83D414041DA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1" y="0"/>
                <a:ext cx="57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4" name="Group 38">
              <a:extLst>
                <a:ext uri="{FF2B5EF4-FFF2-40B4-BE49-F238E27FC236}">
                  <a16:creationId xmlns:a16="http://schemas.microsoft.com/office/drawing/2014/main" id="{6DA5EB05-4131-451D-B8C7-075F249ECBCA}"/>
                </a:ext>
              </a:extLst>
            </p:cNvPr>
            <p:cNvGrpSpPr>
              <a:grpSpLocks/>
            </p:cNvGrpSpPr>
            <p:nvPr/>
          </p:nvGrpSpPr>
          <p:grpSpPr bwMode="auto">
            <a:xfrm>
              <a:off x="4437063" y="4462464"/>
              <a:ext cx="1460500" cy="1214437"/>
              <a:chOff x="0" y="0"/>
              <a:chExt cx="920" cy="764"/>
            </a:xfrm>
          </p:grpSpPr>
          <p:pic>
            <p:nvPicPr>
              <p:cNvPr id="158" name="Picture 39">
                <a:extLst>
                  <a:ext uri="{FF2B5EF4-FFF2-40B4-BE49-F238E27FC236}">
                    <a16:creationId xmlns:a16="http://schemas.microsoft.com/office/drawing/2014/main" id="{3DE1AB8B-CF6D-4962-AFB4-774BC93E6B5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213"/>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9" name="Picture 40">
                <a:extLst>
                  <a:ext uri="{FF2B5EF4-FFF2-40B4-BE49-F238E27FC236}">
                    <a16:creationId xmlns:a16="http://schemas.microsoft.com/office/drawing/2014/main" id="{92F877A9-BCD6-4A92-B174-8524FD09E8A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2" y="0"/>
                <a:ext cx="55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5" name="Group 60">
              <a:extLst>
                <a:ext uri="{FF2B5EF4-FFF2-40B4-BE49-F238E27FC236}">
                  <a16:creationId xmlns:a16="http://schemas.microsoft.com/office/drawing/2014/main" id="{24573E32-29CD-4FC7-88C0-1CD1CED8FDFD}"/>
                </a:ext>
              </a:extLst>
            </p:cNvPr>
            <p:cNvGrpSpPr>
              <a:grpSpLocks/>
            </p:cNvGrpSpPr>
            <p:nvPr/>
          </p:nvGrpSpPr>
          <p:grpSpPr bwMode="auto">
            <a:xfrm>
              <a:off x="4025900" y="2506664"/>
              <a:ext cx="4140200" cy="1228725"/>
              <a:chOff x="2501900" y="2506663"/>
              <a:chExt cx="4140200" cy="1228725"/>
            </a:xfrm>
          </p:grpSpPr>
          <p:pic>
            <p:nvPicPr>
              <p:cNvPr id="148" name="Picture 44">
                <a:extLst>
                  <a:ext uri="{FF2B5EF4-FFF2-40B4-BE49-F238E27FC236}">
                    <a16:creationId xmlns:a16="http://schemas.microsoft.com/office/drawing/2014/main" id="{A3412869-4547-4294-AFA5-56F2997B5BF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01900" y="2506663"/>
                <a:ext cx="2428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9" name="Picture 45">
                <a:extLst>
                  <a:ext uri="{FF2B5EF4-FFF2-40B4-BE49-F238E27FC236}">
                    <a16:creationId xmlns:a16="http://schemas.microsoft.com/office/drawing/2014/main" id="{7EA27B9E-AF5E-4A26-A12A-08D5C2927C6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66988" y="2708275"/>
                <a:ext cx="2524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0" name="Picture 46">
                <a:extLst>
                  <a:ext uri="{FF2B5EF4-FFF2-40B4-BE49-F238E27FC236}">
                    <a16:creationId xmlns:a16="http://schemas.microsoft.com/office/drawing/2014/main" id="{869F616C-ADAB-433A-871E-1513AEC03E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768600" y="2938463"/>
                <a:ext cx="28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1" name="Picture 47">
                <a:extLst>
                  <a:ext uri="{FF2B5EF4-FFF2-40B4-BE49-F238E27FC236}">
                    <a16:creationId xmlns:a16="http://schemas.microsoft.com/office/drawing/2014/main" id="{9A0B4762-85AC-47FF-888E-42D8048C12F5}"/>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11500" y="3192463"/>
                <a:ext cx="2921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2" name="Picture 48">
                <a:extLst>
                  <a:ext uri="{FF2B5EF4-FFF2-40B4-BE49-F238E27FC236}">
                    <a16:creationId xmlns:a16="http://schemas.microsoft.com/office/drawing/2014/main" id="{ABAC03E9-3B5C-4F93-989C-A5554D54C01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05238" y="3324225"/>
                <a:ext cx="3206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3" name="Picture 49">
                <a:extLst>
                  <a:ext uri="{FF2B5EF4-FFF2-40B4-BE49-F238E27FC236}">
                    <a16:creationId xmlns:a16="http://schemas.microsoft.com/office/drawing/2014/main" id="{A1B03379-3C75-4AA1-A6CF-27169A07FC9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70413" y="3336925"/>
                <a:ext cx="3302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4" name="Picture 50">
                <a:extLst>
                  <a:ext uri="{FF2B5EF4-FFF2-40B4-BE49-F238E27FC236}">
                    <a16:creationId xmlns:a16="http://schemas.microsoft.com/office/drawing/2014/main" id="{0632D854-66AE-4CCC-8F3C-575F99C86BA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299075" y="3246438"/>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5" name="Picture 51">
                <a:extLst>
                  <a:ext uri="{FF2B5EF4-FFF2-40B4-BE49-F238E27FC236}">
                    <a16:creationId xmlns:a16="http://schemas.microsoft.com/office/drawing/2014/main" id="{89664AF8-1685-4B09-9067-0E4B32C59E6F}"/>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8038" y="3082925"/>
                <a:ext cx="280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6" name="Picture 52">
                <a:extLst>
                  <a:ext uri="{FF2B5EF4-FFF2-40B4-BE49-F238E27FC236}">
                    <a16:creationId xmlns:a16="http://schemas.microsoft.com/office/drawing/2014/main" id="{0C44059D-383F-469E-9A1C-087991AB2AC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397625" y="2628900"/>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7" name="Picture 53">
                <a:extLst>
                  <a:ext uri="{FF2B5EF4-FFF2-40B4-BE49-F238E27FC236}">
                    <a16:creationId xmlns:a16="http://schemas.microsoft.com/office/drawing/2014/main" id="{3BD7177F-7256-437C-A808-17BCE548D80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276975" y="2873375"/>
                <a:ext cx="2524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136" name="Rounded Rectangular Callout 56">
              <a:extLst>
                <a:ext uri="{FF2B5EF4-FFF2-40B4-BE49-F238E27FC236}">
                  <a16:creationId xmlns:a16="http://schemas.microsoft.com/office/drawing/2014/main" id="{23755156-7BE0-4343-95FD-B43F46C0C814}"/>
                </a:ext>
              </a:extLst>
            </p:cNvPr>
            <p:cNvSpPr>
              <a:spLocks noChangeArrowheads="1"/>
            </p:cNvSpPr>
            <p:nvPr/>
          </p:nvSpPr>
          <p:spPr bwMode="auto">
            <a:xfrm>
              <a:off x="4732338" y="2838450"/>
              <a:ext cx="1701800" cy="268288"/>
            </a:xfrm>
            <a:prstGeom prst="wedgeRoundRectCallout">
              <a:avLst>
                <a:gd name="adj1" fmla="val -47014"/>
                <a:gd name="adj2" fmla="val 102069"/>
                <a:gd name="adj3" fmla="val 16667"/>
              </a:avLst>
            </a:prstGeom>
            <a:solidFill>
              <a:schemeClr val="tx1"/>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tIns="27432" bIns="0"/>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algn="ctr" fontAlgn="base">
                <a:spcBef>
                  <a:spcPct val="0"/>
                </a:spcBef>
                <a:spcAft>
                  <a:spcPct val="0"/>
                </a:spcAft>
              </a:pPr>
              <a:r>
                <a:rPr lang="en-US" altLang="en-US" sz="100">
                  <a:solidFill>
                    <a:srgbClr val="FFFFFF"/>
                  </a:solidFill>
                </a:rPr>
                <a:t>Document Repositories</a:t>
              </a:r>
            </a:p>
          </p:txBody>
        </p:sp>
        <p:sp>
          <p:nvSpPr>
            <p:cNvPr id="137" name="AutoShape 18">
              <a:extLst>
                <a:ext uri="{FF2B5EF4-FFF2-40B4-BE49-F238E27FC236}">
                  <a16:creationId xmlns:a16="http://schemas.microsoft.com/office/drawing/2014/main" id="{DB4B0A50-D724-48D5-9BAF-B6F9D7BE02BF}"/>
                </a:ext>
              </a:extLst>
            </p:cNvPr>
            <p:cNvSpPr>
              <a:spLocks noChangeArrowheads="1"/>
            </p:cNvSpPr>
            <p:nvPr/>
          </p:nvSpPr>
          <p:spPr bwMode="auto">
            <a:xfrm>
              <a:off x="2182813" y="3203576"/>
              <a:ext cx="609600" cy="4159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LAB</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Results</a:t>
              </a:r>
              <a:endParaRPr lang="en-US" altLang="en-US" sz="100" b="1">
                <a:solidFill>
                  <a:srgbClr val="4157AD"/>
                </a:solidFill>
              </a:endParaRPr>
            </a:p>
          </p:txBody>
        </p:sp>
        <p:sp>
          <p:nvSpPr>
            <p:cNvPr id="138" name="AutoShape 18">
              <a:extLst>
                <a:ext uri="{FF2B5EF4-FFF2-40B4-BE49-F238E27FC236}">
                  <a16:creationId xmlns:a16="http://schemas.microsoft.com/office/drawing/2014/main" id="{80456BB6-9104-44FE-B97B-83D98124B708}"/>
                </a:ext>
              </a:extLst>
            </p:cNvPr>
            <p:cNvSpPr>
              <a:spLocks noChangeArrowheads="1"/>
            </p:cNvSpPr>
            <p:nvPr/>
          </p:nvSpPr>
          <p:spPr bwMode="auto">
            <a:xfrm>
              <a:off x="2362200" y="4191000"/>
              <a:ext cx="762000" cy="6096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PUBLIC </a:t>
              </a:r>
              <a:br>
                <a:rPr lang="en-US" altLang="en-US" sz="400">
                  <a:solidFill>
                    <a:srgbClr val="4157AD"/>
                  </a:solidFill>
                </a:rPr>
              </a:br>
              <a:r>
                <a:rPr lang="en-US" altLang="en-US" sz="400">
                  <a:solidFill>
                    <a:srgbClr val="4157AD"/>
                  </a:solidFill>
                </a:rPr>
                <a:t>HEALTH</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Registries</a:t>
              </a:r>
            </a:p>
          </p:txBody>
        </p:sp>
        <p:sp>
          <p:nvSpPr>
            <p:cNvPr id="139" name="AutoShape 18">
              <a:extLst>
                <a:ext uri="{FF2B5EF4-FFF2-40B4-BE49-F238E27FC236}">
                  <a16:creationId xmlns:a16="http://schemas.microsoft.com/office/drawing/2014/main" id="{6036D857-E4A6-42CA-BE75-6A691480271A}"/>
                </a:ext>
              </a:extLst>
            </p:cNvPr>
            <p:cNvSpPr>
              <a:spLocks noChangeArrowheads="1"/>
            </p:cNvSpPr>
            <p:nvPr/>
          </p:nvSpPr>
          <p:spPr bwMode="auto">
            <a:xfrm>
              <a:off x="2743201" y="4953000"/>
              <a:ext cx="1325563" cy="44608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PHARMACY/PBMs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RX History</a:t>
              </a:r>
              <a:endParaRPr lang="en-US" altLang="en-US" sz="100" b="1">
                <a:solidFill>
                  <a:srgbClr val="4157AD"/>
                </a:solidFill>
              </a:endParaRPr>
            </a:p>
          </p:txBody>
        </p:sp>
        <p:sp>
          <p:nvSpPr>
            <p:cNvPr id="140" name="AutoShape 18">
              <a:extLst>
                <a:ext uri="{FF2B5EF4-FFF2-40B4-BE49-F238E27FC236}">
                  <a16:creationId xmlns:a16="http://schemas.microsoft.com/office/drawing/2014/main" id="{FD920058-1AC2-410F-9061-78AD29E1AC6C}"/>
                </a:ext>
              </a:extLst>
            </p:cNvPr>
            <p:cNvSpPr>
              <a:spLocks noChangeArrowheads="1"/>
            </p:cNvSpPr>
            <p:nvPr/>
          </p:nvSpPr>
          <p:spPr bwMode="auto">
            <a:xfrm>
              <a:off x="4351339" y="5207000"/>
              <a:ext cx="1201737"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SPECIALTY</a:t>
              </a:r>
              <a:br>
                <a:rPr lang="en-US" altLang="en-US" sz="400">
                  <a:solidFill>
                    <a:srgbClr val="4157AD"/>
                  </a:solidFill>
                </a:rPr>
              </a:br>
              <a:r>
                <a:rPr lang="en-US" altLang="en-US" sz="400">
                  <a:solidFill>
                    <a:srgbClr val="4157AD"/>
                  </a:solidFill>
                </a:rPr>
                <a:t>PRACTICE</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141" name="Group 62">
              <a:extLst>
                <a:ext uri="{FF2B5EF4-FFF2-40B4-BE49-F238E27FC236}">
                  <a16:creationId xmlns:a16="http://schemas.microsoft.com/office/drawing/2014/main" id="{F0AAB1AA-089B-4AAF-A315-7DA95809077A}"/>
                </a:ext>
              </a:extLst>
            </p:cNvPr>
            <p:cNvGrpSpPr>
              <a:grpSpLocks/>
            </p:cNvGrpSpPr>
            <p:nvPr/>
          </p:nvGrpSpPr>
          <p:grpSpPr bwMode="auto">
            <a:xfrm>
              <a:off x="6165850" y="4625976"/>
              <a:ext cx="1589088" cy="1350963"/>
              <a:chOff x="4641850" y="4625975"/>
              <a:chExt cx="1589088" cy="1350963"/>
            </a:xfrm>
          </p:grpSpPr>
          <p:grpSp>
            <p:nvGrpSpPr>
              <p:cNvPr id="144" name="Group 41">
                <a:extLst>
                  <a:ext uri="{FF2B5EF4-FFF2-40B4-BE49-F238E27FC236}">
                    <a16:creationId xmlns:a16="http://schemas.microsoft.com/office/drawing/2014/main" id="{6178E811-006C-40AF-9DEA-919850FC9C6D}"/>
                  </a:ext>
                </a:extLst>
              </p:cNvPr>
              <p:cNvGrpSpPr>
                <a:grpSpLocks/>
              </p:cNvGrpSpPr>
              <p:nvPr/>
            </p:nvGrpSpPr>
            <p:grpSpPr bwMode="auto">
              <a:xfrm>
                <a:off x="4641850" y="4625975"/>
                <a:ext cx="1460500" cy="1050925"/>
                <a:chOff x="0" y="0"/>
                <a:chExt cx="920" cy="661"/>
              </a:xfrm>
            </p:grpSpPr>
            <p:pic>
              <p:nvPicPr>
                <p:cNvPr id="146" name="Picture 42">
                  <a:extLst>
                    <a:ext uri="{FF2B5EF4-FFF2-40B4-BE49-F238E27FC236}">
                      <a16:creationId xmlns:a16="http://schemas.microsoft.com/office/drawing/2014/main" id="{68361D3D-BDF5-4C36-AAA9-6F5CB0AD2B3A}"/>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0" y="110"/>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7" name="Picture 43">
                  <a:extLst>
                    <a:ext uri="{FF2B5EF4-FFF2-40B4-BE49-F238E27FC236}">
                      <a16:creationId xmlns:a16="http://schemas.microsoft.com/office/drawing/2014/main" id="{2ABED9B0-E473-4DDC-9AB8-E19399E638D9}"/>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7" y="0"/>
                  <a:ext cx="719"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145" name="AutoShape 18">
                <a:extLst>
                  <a:ext uri="{FF2B5EF4-FFF2-40B4-BE49-F238E27FC236}">
                    <a16:creationId xmlns:a16="http://schemas.microsoft.com/office/drawing/2014/main" id="{4A8FB4F7-4817-4031-A23B-9805A18883EB}"/>
                  </a:ext>
                </a:extLst>
              </p:cNvPr>
              <p:cNvSpPr>
                <a:spLocks noChangeArrowheads="1"/>
              </p:cNvSpPr>
              <p:nvPr/>
            </p:nvSpPr>
            <p:spPr bwMode="auto">
              <a:xfrm>
                <a:off x="5029200" y="5207000"/>
                <a:ext cx="1201738"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1</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grpSp>
        <p:sp>
          <p:nvSpPr>
            <p:cNvPr id="142" name="AutoShape 18">
              <a:extLst>
                <a:ext uri="{FF2B5EF4-FFF2-40B4-BE49-F238E27FC236}">
                  <a16:creationId xmlns:a16="http://schemas.microsoft.com/office/drawing/2014/main" id="{766F76D6-A23E-418E-A02C-CEE939219E4B}"/>
                </a:ext>
              </a:extLst>
            </p:cNvPr>
            <p:cNvSpPr>
              <a:spLocks noChangeArrowheads="1"/>
            </p:cNvSpPr>
            <p:nvPr/>
          </p:nvSpPr>
          <p:spPr bwMode="auto">
            <a:xfrm>
              <a:off x="8382000" y="4808539"/>
              <a:ext cx="1201738" cy="771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2</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sp>
          <p:nvSpPr>
            <p:cNvPr id="143" name="AutoShape 18">
              <a:extLst>
                <a:ext uri="{FF2B5EF4-FFF2-40B4-BE49-F238E27FC236}">
                  <a16:creationId xmlns:a16="http://schemas.microsoft.com/office/drawing/2014/main" id="{C9D4045F-605F-4C4A-B937-B312D5468726}"/>
                </a:ext>
              </a:extLst>
            </p:cNvPr>
            <p:cNvSpPr>
              <a:spLocks noChangeArrowheads="1"/>
            </p:cNvSpPr>
            <p:nvPr/>
          </p:nvSpPr>
          <p:spPr bwMode="auto">
            <a:xfrm>
              <a:off x="9245600" y="4081463"/>
              <a:ext cx="711200" cy="4572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PAYERS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Claim Data</a:t>
              </a:r>
              <a:endParaRPr lang="en-US" altLang="en-US" sz="100" b="1">
                <a:solidFill>
                  <a:srgbClr val="4157AD"/>
                </a:solidFill>
              </a:endParaRPr>
            </a:p>
          </p:txBody>
        </p:sp>
      </p:grpSp>
      <p:sp>
        <p:nvSpPr>
          <p:cNvPr id="6" name="Arrow: Down 5">
            <a:extLst>
              <a:ext uri="{FF2B5EF4-FFF2-40B4-BE49-F238E27FC236}">
                <a16:creationId xmlns:a16="http://schemas.microsoft.com/office/drawing/2014/main" id="{30695CBE-C793-492E-A562-CF58520373C7}"/>
              </a:ext>
            </a:extLst>
          </p:cNvPr>
          <p:cNvSpPr/>
          <p:nvPr/>
        </p:nvSpPr>
        <p:spPr bwMode="auto">
          <a:xfrm>
            <a:off x="6153813" y="1388105"/>
            <a:ext cx="484632" cy="752128"/>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184" name="Arrow: Down 183">
            <a:extLst>
              <a:ext uri="{FF2B5EF4-FFF2-40B4-BE49-F238E27FC236}">
                <a16:creationId xmlns:a16="http://schemas.microsoft.com/office/drawing/2014/main" id="{D57947A4-B458-47F2-9C2E-12C74B77AB68}"/>
              </a:ext>
            </a:extLst>
          </p:cNvPr>
          <p:cNvSpPr/>
          <p:nvPr/>
        </p:nvSpPr>
        <p:spPr bwMode="auto">
          <a:xfrm rot="3395670">
            <a:off x="3973298" y="2278421"/>
            <a:ext cx="484632" cy="2125061"/>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185" name="Arrow: Down 184">
            <a:extLst>
              <a:ext uri="{FF2B5EF4-FFF2-40B4-BE49-F238E27FC236}">
                <a16:creationId xmlns:a16="http://schemas.microsoft.com/office/drawing/2014/main" id="{7B224E55-7E17-4DB3-AAEB-55EA67ED95B1}"/>
              </a:ext>
            </a:extLst>
          </p:cNvPr>
          <p:cNvSpPr/>
          <p:nvPr/>
        </p:nvSpPr>
        <p:spPr bwMode="auto">
          <a:xfrm rot="18198335">
            <a:off x="8334994" y="2277107"/>
            <a:ext cx="484632" cy="2125061"/>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186" name="Arrow: Down 185">
            <a:extLst>
              <a:ext uri="{FF2B5EF4-FFF2-40B4-BE49-F238E27FC236}">
                <a16:creationId xmlns:a16="http://schemas.microsoft.com/office/drawing/2014/main" id="{E88789F2-A15C-4906-93C2-4BBCB3A18FF1}"/>
              </a:ext>
            </a:extLst>
          </p:cNvPr>
          <p:cNvSpPr/>
          <p:nvPr/>
        </p:nvSpPr>
        <p:spPr bwMode="auto">
          <a:xfrm>
            <a:off x="6153813" y="2822633"/>
            <a:ext cx="484632" cy="1021529"/>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5" name="Flowchart: Alternate Process 4">
            <a:extLst>
              <a:ext uri="{FF2B5EF4-FFF2-40B4-BE49-F238E27FC236}">
                <a16:creationId xmlns:a16="http://schemas.microsoft.com/office/drawing/2014/main" id="{D51EA316-1581-43BD-A16A-15BCF43F3886}"/>
              </a:ext>
            </a:extLst>
          </p:cNvPr>
          <p:cNvSpPr/>
          <p:nvPr/>
        </p:nvSpPr>
        <p:spPr bwMode="auto">
          <a:xfrm>
            <a:off x="4918843" y="2112571"/>
            <a:ext cx="2900856" cy="794405"/>
          </a:xfrm>
          <a:prstGeom prst="flowChartAlternateProcess">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GE Inspira Pitch" pitchFamily="34" charset="0"/>
              </a:rPr>
              <a:t>XCA Gateway</a:t>
            </a:r>
          </a:p>
        </p:txBody>
      </p:sp>
      <p:grpSp>
        <p:nvGrpSpPr>
          <p:cNvPr id="187" name="Group 186">
            <a:extLst>
              <a:ext uri="{FF2B5EF4-FFF2-40B4-BE49-F238E27FC236}">
                <a16:creationId xmlns:a16="http://schemas.microsoft.com/office/drawing/2014/main" id="{23B1B6DC-31AA-42DA-97EA-C441DC2BB925}"/>
              </a:ext>
            </a:extLst>
          </p:cNvPr>
          <p:cNvGrpSpPr/>
          <p:nvPr/>
        </p:nvGrpSpPr>
        <p:grpSpPr>
          <a:xfrm>
            <a:off x="9457247" y="4204047"/>
            <a:ext cx="1508757" cy="1497627"/>
            <a:chOff x="0" y="5029200"/>
            <a:chExt cx="1181100" cy="1283732"/>
          </a:xfrm>
        </p:grpSpPr>
        <p:pic>
          <p:nvPicPr>
            <p:cNvPr id="188" name="Picture 4">
              <a:extLst>
                <a:ext uri="{FF2B5EF4-FFF2-40B4-BE49-F238E27FC236}">
                  <a16:creationId xmlns:a16="http://schemas.microsoft.com/office/drawing/2014/main" id="{68AF8518-0607-4274-A45D-7D5D2CD62142}"/>
                </a:ext>
              </a:extLst>
            </p:cNvPr>
            <p:cNvPicPr>
              <a:picLocks noChangeAspect="1" noChangeArrowheads="1"/>
            </p:cNvPicPr>
            <p:nvPr/>
          </p:nvPicPr>
          <p:blipFill>
            <a:blip r:embed="rId35" cstate="print"/>
            <a:srcRect/>
            <a:stretch>
              <a:fillRect/>
            </a:stretch>
          </p:blipFill>
          <p:spPr bwMode="auto">
            <a:xfrm>
              <a:off x="0" y="5029200"/>
              <a:ext cx="1181100" cy="1267521"/>
            </a:xfrm>
            <a:prstGeom prst="rect">
              <a:avLst/>
            </a:prstGeom>
            <a:noFill/>
            <a:ln w="9525">
              <a:noFill/>
              <a:miter lim="800000"/>
              <a:headEnd/>
              <a:tailEnd/>
            </a:ln>
          </p:spPr>
        </p:pic>
        <p:sp>
          <p:nvSpPr>
            <p:cNvPr id="189" name="TextBox 188">
              <a:extLst>
                <a:ext uri="{FF2B5EF4-FFF2-40B4-BE49-F238E27FC236}">
                  <a16:creationId xmlns:a16="http://schemas.microsoft.com/office/drawing/2014/main" id="{235E3486-356D-45A3-9B17-160F2809672C}"/>
                </a:ext>
              </a:extLst>
            </p:cNvPr>
            <p:cNvSpPr txBox="1"/>
            <p:nvPr/>
          </p:nvSpPr>
          <p:spPr>
            <a:xfrm>
              <a:off x="0" y="5943600"/>
              <a:ext cx="566181" cy="369332"/>
            </a:xfrm>
            <a:prstGeom prst="rect">
              <a:avLst/>
            </a:prstGeom>
            <a:noFill/>
          </p:spPr>
          <p:txBody>
            <a:bodyPr wrap="none" rtlCol="0">
              <a:spAutoFit/>
            </a:bodyPr>
            <a:lstStyle/>
            <a:p>
              <a:r>
                <a:rPr lang="en-US" dirty="0"/>
                <a:t>EHR</a:t>
              </a:r>
            </a:p>
          </p:txBody>
        </p:sp>
      </p:grpSp>
    </p:spTree>
    <p:extLst>
      <p:ext uri="{BB962C8B-B14F-4D97-AF65-F5344CB8AC3E}">
        <p14:creationId xmlns:p14="http://schemas.microsoft.com/office/powerpoint/2010/main" val="26520822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4AC6-AD0A-4C2E-A888-3BECF9FAE219}"/>
              </a:ext>
            </a:extLst>
          </p:cNvPr>
          <p:cNvSpPr>
            <a:spLocks noGrp="1"/>
          </p:cNvSpPr>
          <p:nvPr>
            <p:ph type="title"/>
          </p:nvPr>
        </p:nvSpPr>
        <p:spPr>
          <a:xfrm>
            <a:off x="3674918" y="11834"/>
            <a:ext cx="10515600" cy="1325563"/>
          </a:xfrm>
        </p:spPr>
        <p:txBody>
          <a:bodyPr/>
          <a:lstStyle/>
          <a:p>
            <a:r>
              <a:rPr lang="en-US" dirty="0"/>
              <a:t>Principles of a Document</a:t>
            </a:r>
          </a:p>
        </p:txBody>
      </p:sp>
      <p:sp>
        <p:nvSpPr>
          <p:cNvPr id="3" name="Content Placeholder 2">
            <a:extLst>
              <a:ext uri="{FF2B5EF4-FFF2-40B4-BE49-F238E27FC236}">
                <a16:creationId xmlns:a16="http://schemas.microsoft.com/office/drawing/2014/main" id="{076DAC26-480F-4222-B53B-A35B7FD4A00F}"/>
              </a:ext>
            </a:extLst>
          </p:cNvPr>
          <p:cNvSpPr>
            <a:spLocks noGrp="1"/>
          </p:cNvSpPr>
          <p:nvPr>
            <p:ph idx="1"/>
          </p:nvPr>
        </p:nvSpPr>
        <p:spPr>
          <a:xfrm>
            <a:off x="609600" y="1261241"/>
            <a:ext cx="10972800" cy="5191074"/>
          </a:xfrm>
        </p:spPr>
        <p:txBody>
          <a:bodyPr>
            <a:normAutofit fontScale="92500" lnSpcReduction="10000"/>
          </a:bodyPr>
          <a:lstStyle/>
          <a:p>
            <a:r>
              <a:rPr lang="en-US" b="1" dirty="0"/>
              <a:t>Persistence</a:t>
            </a:r>
            <a:r>
              <a:rPr lang="en-US" dirty="0"/>
              <a:t> – A Document continues to exist in an unaltered state, for a time period defined by local and regulatory requirements. Note documents outlive the servers (and often the syntax), on which they are created.</a:t>
            </a:r>
          </a:p>
          <a:p>
            <a:r>
              <a:rPr lang="en-US" b="1" dirty="0"/>
              <a:t>Stewardship</a:t>
            </a:r>
            <a:r>
              <a:rPr lang="en-US" dirty="0"/>
              <a:t> –A document is maintained over its lifetime by a custodian, either an organization or a person entrusted with its care. </a:t>
            </a:r>
          </a:p>
          <a:p>
            <a:r>
              <a:rPr lang="en-US" b="1" dirty="0"/>
              <a:t>Authenticatable</a:t>
            </a:r>
            <a:r>
              <a:rPr lang="en-US" dirty="0"/>
              <a:t> -- Potential for authentication - A clinical document is an assemblage of information that is intended to be legally authenticated. </a:t>
            </a:r>
          </a:p>
          <a:p>
            <a:r>
              <a:rPr lang="en-US" b="1" dirty="0"/>
              <a:t>Context</a:t>
            </a:r>
            <a:r>
              <a:rPr lang="en-US" dirty="0"/>
              <a:t> - A clinical document establishes the default context for its contents </a:t>
            </a:r>
          </a:p>
          <a:p>
            <a:r>
              <a:rPr lang="en-US" b="1" dirty="0"/>
              <a:t>Wholeness</a:t>
            </a:r>
            <a:r>
              <a:rPr lang="en-US" dirty="0"/>
              <a:t> - A document is a whole unit of information. Parts of the document may be created or edited separately, or may also be authenticated or legally authenticated, but the entire document is still to be treated as a whole unit. </a:t>
            </a:r>
          </a:p>
          <a:p>
            <a:r>
              <a:rPr lang="en-US" b="1" dirty="0"/>
              <a:t>Human readability </a:t>
            </a:r>
            <a:r>
              <a:rPr lang="en-US" dirty="0"/>
              <a:t>– a document is human readable</a:t>
            </a:r>
          </a:p>
        </p:txBody>
      </p:sp>
    </p:spTree>
    <p:extLst>
      <p:ext uri="{BB962C8B-B14F-4D97-AF65-F5344CB8AC3E}">
        <p14:creationId xmlns:p14="http://schemas.microsoft.com/office/powerpoint/2010/main" val="1502498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C11A-E655-4AA9-915B-FE4941A2065C}"/>
              </a:ext>
            </a:extLst>
          </p:cNvPr>
          <p:cNvSpPr>
            <a:spLocks noGrp="1"/>
          </p:cNvSpPr>
          <p:nvPr>
            <p:ph type="title"/>
          </p:nvPr>
        </p:nvSpPr>
        <p:spPr>
          <a:xfrm>
            <a:off x="3875808" y="1440"/>
            <a:ext cx="7477991" cy="1325563"/>
          </a:xfrm>
        </p:spPr>
        <p:txBody>
          <a:bodyPr/>
          <a:lstStyle/>
          <a:p>
            <a:r>
              <a:rPr lang="en-US" dirty="0"/>
              <a:t>Various Formats and Encodings</a:t>
            </a:r>
          </a:p>
        </p:txBody>
      </p:sp>
      <p:sp>
        <p:nvSpPr>
          <p:cNvPr id="3" name="Content Placeholder 2">
            <a:extLst>
              <a:ext uri="{FF2B5EF4-FFF2-40B4-BE49-F238E27FC236}">
                <a16:creationId xmlns:a16="http://schemas.microsoft.com/office/drawing/2014/main" id="{47237E7A-A364-44BE-BFF0-6226151CB30C}"/>
              </a:ext>
            </a:extLst>
          </p:cNvPr>
          <p:cNvSpPr>
            <a:spLocks noGrp="1"/>
          </p:cNvSpPr>
          <p:nvPr>
            <p:ph idx="1"/>
          </p:nvPr>
        </p:nvSpPr>
        <p:spPr>
          <a:xfrm>
            <a:off x="609600" y="1600201"/>
            <a:ext cx="5486400" cy="4525963"/>
          </a:xfrm>
        </p:spPr>
        <p:txBody>
          <a:bodyPr>
            <a:normAutofit/>
          </a:bodyPr>
          <a:lstStyle/>
          <a:p>
            <a:r>
              <a:rPr lang="en-US" dirty="0"/>
              <a:t>XDS/XCA are content agnostic</a:t>
            </a:r>
          </a:p>
          <a:p>
            <a:r>
              <a:rPr lang="en-US" dirty="0"/>
              <a:t>Metadata enable discovery</a:t>
            </a:r>
          </a:p>
          <a:p>
            <a:r>
              <a:rPr lang="en-US" dirty="0"/>
              <a:t>CDA, C-CDA, C32, </a:t>
            </a:r>
            <a:r>
              <a:rPr lang="en-US" dirty="0" err="1"/>
              <a:t>etc</a:t>
            </a:r>
            <a:endParaRPr lang="en-US" dirty="0"/>
          </a:p>
          <a:p>
            <a:r>
              <a:rPr lang="en-US" dirty="0"/>
              <a:t>FHIR Documents</a:t>
            </a:r>
          </a:p>
          <a:p>
            <a:r>
              <a:rPr lang="en-US" dirty="0"/>
              <a:t>DICOM Documents</a:t>
            </a:r>
          </a:p>
          <a:p>
            <a:r>
              <a:rPr lang="en-US" dirty="0"/>
              <a:t>PDF/Text</a:t>
            </a:r>
          </a:p>
          <a:p>
            <a:r>
              <a:rPr lang="en-US" dirty="0"/>
              <a:t>Graphics (JPEG, MPEG, TIFF…)</a:t>
            </a:r>
          </a:p>
          <a:p>
            <a:r>
              <a:rPr lang="en-US" dirty="0"/>
              <a:t>Special (On-Demand, Delayed)</a:t>
            </a:r>
          </a:p>
        </p:txBody>
      </p:sp>
      <p:grpSp>
        <p:nvGrpSpPr>
          <p:cNvPr id="4" name="Group 3">
            <a:extLst>
              <a:ext uri="{FF2B5EF4-FFF2-40B4-BE49-F238E27FC236}">
                <a16:creationId xmlns:a16="http://schemas.microsoft.com/office/drawing/2014/main" id="{5DA52B70-8C73-4611-A190-91859AFCE87B}"/>
              </a:ext>
            </a:extLst>
          </p:cNvPr>
          <p:cNvGrpSpPr/>
          <p:nvPr/>
        </p:nvGrpSpPr>
        <p:grpSpPr>
          <a:xfrm>
            <a:off x="5768659" y="2324722"/>
            <a:ext cx="5574754" cy="3449050"/>
            <a:chOff x="1969169" y="1331495"/>
            <a:chExt cx="5574754" cy="3449050"/>
          </a:xfrm>
        </p:grpSpPr>
        <p:sp>
          <p:nvSpPr>
            <p:cNvPr id="5" name="Cylinder 4">
              <a:extLst>
                <a:ext uri="{FF2B5EF4-FFF2-40B4-BE49-F238E27FC236}">
                  <a16:creationId xmlns:a16="http://schemas.microsoft.com/office/drawing/2014/main" id="{5613FF2C-B867-49B5-B615-099FC902CF05}"/>
                </a:ext>
              </a:extLst>
            </p:cNvPr>
            <p:cNvSpPr/>
            <p:nvPr/>
          </p:nvSpPr>
          <p:spPr>
            <a:xfrm>
              <a:off x="2318084" y="1331495"/>
              <a:ext cx="1475874" cy="75397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EMR</a:t>
              </a:r>
            </a:p>
          </p:txBody>
        </p:sp>
        <p:sp>
          <p:nvSpPr>
            <p:cNvPr id="6" name="Flowchart: Document 5">
              <a:extLst>
                <a:ext uri="{FF2B5EF4-FFF2-40B4-BE49-F238E27FC236}">
                  <a16:creationId xmlns:a16="http://schemas.microsoft.com/office/drawing/2014/main" id="{02B14EA6-7E1C-4EEE-9297-EAE77926BDD3}"/>
                </a:ext>
              </a:extLst>
            </p:cNvPr>
            <p:cNvSpPr/>
            <p:nvPr/>
          </p:nvSpPr>
          <p:spPr>
            <a:xfrm>
              <a:off x="1969169" y="2991851"/>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CCDA</a:t>
              </a:r>
            </a:p>
            <a:p>
              <a:pPr algn="ctr"/>
              <a:r>
                <a:rPr lang="en-US" dirty="0"/>
                <a:t>2.1</a:t>
              </a:r>
            </a:p>
          </p:txBody>
        </p:sp>
        <p:sp>
          <p:nvSpPr>
            <p:cNvPr id="7" name="Flowchart: Document 6">
              <a:extLst>
                <a:ext uri="{FF2B5EF4-FFF2-40B4-BE49-F238E27FC236}">
                  <a16:creationId xmlns:a16="http://schemas.microsoft.com/office/drawing/2014/main" id="{3E962CED-554C-4D55-AF3D-1E1C6CD74D0A}"/>
                </a:ext>
              </a:extLst>
            </p:cNvPr>
            <p:cNvSpPr/>
            <p:nvPr/>
          </p:nvSpPr>
          <p:spPr>
            <a:xfrm>
              <a:off x="3045995" y="3705724"/>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CCDA</a:t>
              </a:r>
            </a:p>
            <a:p>
              <a:pPr algn="ctr"/>
              <a:r>
                <a:rPr lang="en-US" dirty="0"/>
                <a:t>1.1</a:t>
              </a:r>
            </a:p>
          </p:txBody>
        </p:sp>
        <p:sp>
          <p:nvSpPr>
            <p:cNvPr id="8" name="Flowchart: Document 7">
              <a:extLst>
                <a:ext uri="{FF2B5EF4-FFF2-40B4-BE49-F238E27FC236}">
                  <a16:creationId xmlns:a16="http://schemas.microsoft.com/office/drawing/2014/main" id="{4AE15726-B0C9-4399-9A32-BDB3AD906700}"/>
                </a:ext>
              </a:extLst>
            </p:cNvPr>
            <p:cNvSpPr/>
            <p:nvPr/>
          </p:nvSpPr>
          <p:spPr>
            <a:xfrm>
              <a:off x="4253225" y="3705722"/>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C32</a:t>
              </a:r>
            </a:p>
            <a:p>
              <a:pPr algn="ctr"/>
              <a:endParaRPr lang="en-US" dirty="0"/>
            </a:p>
          </p:txBody>
        </p:sp>
        <p:sp>
          <p:nvSpPr>
            <p:cNvPr id="9" name="Flowchart: Document 8">
              <a:extLst>
                <a:ext uri="{FF2B5EF4-FFF2-40B4-BE49-F238E27FC236}">
                  <a16:creationId xmlns:a16="http://schemas.microsoft.com/office/drawing/2014/main" id="{CF16B176-BAA4-4363-81E1-345A2B0FBA28}"/>
                </a:ext>
              </a:extLst>
            </p:cNvPr>
            <p:cNvSpPr/>
            <p:nvPr/>
          </p:nvSpPr>
          <p:spPr>
            <a:xfrm>
              <a:off x="5402180" y="3705723"/>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PDF</a:t>
              </a:r>
            </a:p>
            <a:p>
              <a:pPr algn="ctr"/>
              <a:endParaRPr lang="en-US" dirty="0"/>
            </a:p>
          </p:txBody>
        </p:sp>
        <p:cxnSp>
          <p:nvCxnSpPr>
            <p:cNvPr id="10" name="Straight Arrow Connector 9">
              <a:extLst>
                <a:ext uri="{FF2B5EF4-FFF2-40B4-BE49-F238E27FC236}">
                  <a16:creationId xmlns:a16="http://schemas.microsoft.com/office/drawing/2014/main" id="{1216587D-5155-4607-8D35-76AF7720CDE7}"/>
                </a:ext>
              </a:extLst>
            </p:cNvPr>
            <p:cNvCxnSpPr>
              <a:stCxn id="5" idx="3"/>
              <a:endCxn id="6" idx="0"/>
            </p:cNvCxnSpPr>
            <p:nvPr/>
          </p:nvCxnSpPr>
          <p:spPr>
            <a:xfrm flipH="1">
              <a:off x="2426369" y="2085474"/>
              <a:ext cx="629652" cy="906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429B85A-FD63-4763-ABDD-F60FE3A415DA}"/>
                </a:ext>
              </a:extLst>
            </p:cNvPr>
            <p:cNvCxnSpPr>
              <a:cxnSpLocks/>
              <a:endCxn id="7" idx="0"/>
            </p:cNvCxnSpPr>
            <p:nvPr/>
          </p:nvCxnSpPr>
          <p:spPr>
            <a:xfrm>
              <a:off x="2883569" y="3168314"/>
              <a:ext cx="619626" cy="537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7A2B13C-541B-439B-87F6-67D2D46570EA}"/>
                </a:ext>
              </a:extLst>
            </p:cNvPr>
            <p:cNvCxnSpPr>
              <a:endCxn id="8" idx="0"/>
            </p:cNvCxnSpPr>
            <p:nvPr/>
          </p:nvCxnSpPr>
          <p:spPr>
            <a:xfrm>
              <a:off x="3013972" y="3168311"/>
              <a:ext cx="1696453" cy="537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F5BF407-46B0-4A57-BDDA-AAD8FED60CF2}"/>
                </a:ext>
              </a:extLst>
            </p:cNvPr>
            <p:cNvCxnSpPr>
              <a:cxnSpLocks/>
              <a:endCxn id="9" idx="0"/>
            </p:cNvCxnSpPr>
            <p:nvPr/>
          </p:nvCxnSpPr>
          <p:spPr>
            <a:xfrm>
              <a:off x="2883569" y="3168314"/>
              <a:ext cx="2975811" cy="537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Document 13">
              <a:extLst>
                <a:ext uri="{FF2B5EF4-FFF2-40B4-BE49-F238E27FC236}">
                  <a16:creationId xmlns:a16="http://schemas.microsoft.com/office/drawing/2014/main" id="{1D57D16F-D1EA-4B3E-A371-D7DBB8089350}"/>
                </a:ext>
              </a:extLst>
            </p:cNvPr>
            <p:cNvSpPr/>
            <p:nvPr/>
          </p:nvSpPr>
          <p:spPr>
            <a:xfrm>
              <a:off x="6629523" y="3705722"/>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FHIR</a:t>
              </a:r>
            </a:p>
            <a:p>
              <a:pPr algn="ctr"/>
              <a:endParaRPr lang="en-US" dirty="0"/>
            </a:p>
          </p:txBody>
        </p:sp>
        <p:cxnSp>
          <p:nvCxnSpPr>
            <p:cNvPr id="15" name="Straight Arrow Connector 14">
              <a:extLst>
                <a:ext uri="{FF2B5EF4-FFF2-40B4-BE49-F238E27FC236}">
                  <a16:creationId xmlns:a16="http://schemas.microsoft.com/office/drawing/2014/main" id="{10FAAE6C-92F6-41EB-860D-11C92786030C}"/>
                </a:ext>
              </a:extLst>
            </p:cNvPr>
            <p:cNvCxnSpPr>
              <a:cxnSpLocks/>
              <a:endCxn id="14" idx="0"/>
            </p:cNvCxnSpPr>
            <p:nvPr/>
          </p:nvCxnSpPr>
          <p:spPr>
            <a:xfrm>
              <a:off x="2883569" y="3152277"/>
              <a:ext cx="4203154" cy="553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00790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3DF70-EBEB-4A51-A00A-2EA9ED42AFEF}"/>
              </a:ext>
            </a:extLst>
          </p:cNvPr>
          <p:cNvSpPr>
            <a:spLocks noGrp="1"/>
          </p:cNvSpPr>
          <p:nvPr>
            <p:ph type="title"/>
          </p:nvPr>
        </p:nvSpPr>
        <p:spPr>
          <a:xfrm>
            <a:off x="215462" y="258872"/>
            <a:ext cx="3316014" cy="4786093"/>
          </a:xfrm>
        </p:spPr>
        <p:txBody>
          <a:bodyPr/>
          <a:lstStyle/>
          <a:p>
            <a:r>
              <a:rPr lang="en-US" dirty="0"/>
              <a:t>Metadata – enables discovery</a:t>
            </a:r>
          </a:p>
        </p:txBody>
      </p:sp>
      <p:pic>
        <p:nvPicPr>
          <p:cNvPr id="5" name="Content Placeholder 4" descr="A close up of a logo&#10;&#10;Description generated with high confidence">
            <a:extLst>
              <a:ext uri="{FF2B5EF4-FFF2-40B4-BE49-F238E27FC236}">
                <a16:creationId xmlns:a16="http://schemas.microsoft.com/office/drawing/2014/main" id="{9A3A6BFB-E06C-4B97-A73B-B3D2808BCB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9832" y="118464"/>
            <a:ext cx="8725837" cy="6657212"/>
          </a:xfrm>
        </p:spPr>
      </p:pic>
    </p:spTree>
    <p:extLst>
      <p:ext uri="{BB962C8B-B14F-4D97-AF65-F5344CB8AC3E}">
        <p14:creationId xmlns:p14="http://schemas.microsoft.com/office/powerpoint/2010/main" val="1334517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01AC-45B3-4BD1-A49F-F7515CE8DAA1}"/>
              </a:ext>
            </a:extLst>
          </p:cNvPr>
          <p:cNvSpPr>
            <a:spLocks noGrp="1"/>
          </p:cNvSpPr>
          <p:nvPr>
            <p:ph type="title"/>
          </p:nvPr>
        </p:nvSpPr>
        <p:spPr>
          <a:xfrm>
            <a:off x="3792682" y="18255"/>
            <a:ext cx="7561118" cy="1325563"/>
          </a:xfrm>
        </p:spPr>
        <p:txBody>
          <a:bodyPr/>
          <a:lstStyle/>
          <a:p>
            <a:r>
              <a:rPr lang="en-US" dirty="0"/>
              <a:t>Supporting Infrastructure</a:t>
            </a:r>
          </a:p>
        </p:txBody>
      </p:sp>
      <p:sp>
        <p:nvSpPr>
          <p:cNvPr id="3" name="Content Placeholder 2">
            <a:extLst>
              <a:ext uri="{FF2B5EF4-FFF2-40B4-BE49-F238E27FC236}">
                <a16:creationId xmlns:a16="http://schemas.microsoft.com/office/drawing/2014/main" id="{3E7F296E-AC5C-4058-9836-0F4ECABABA6B}"/>
              </a:ext>
            </a:extLst>
          </p:cNvPr>
          <p:cNvSpPr>
            <a:spLocks noGrp="1"/>
          </p:cNvSpPr>
          <p:nvPr>
            <p:ph idx="1"/>
          </p:nvPr>
        </p:nvSpPr>
        <p:spPr/>
        <p:txBody>
          <a:bodyPr>
            <a:normAutofit lnSpcReduction="10000"/>
          </a:bodyPr>
          <a:lstStyle/>
          <a:p>
            <a:r>
              <a:rPr lang="en-US" dirty="0"/>
              <a:t>Security &amp; Privacy -- </a:t>
            </a:r>
            <a:r>
              <a:rPr lang="en-US" dirty="0">
                <a:hlinkClick r:id="rId2"/>
              </a:rPr>
              <a:t>https://wiki.ihe.net/index.php/Category:Security</a:t>
            </a:r>
            <a:r>
              <a:rPr lang="en-US" dirty="0"/>
              <a:t> </a:t>
            </a:r>
          </a:p>
          <a:p>
            <a:pPr lvl="1"/>
            <a:r>
              <a:rPr lang="en-US" dirty="0"/>
              <a:t>ATNA, XUA, CT, </a:t>
            </a:r>
            <a:r>
              <a:rPr lang="en-US" dirty="0" err="1"/>
              <a:t>SeR</a:t>
            </a:r>
            <a:r>
              <a:rPr lang="en-US" dirty="0"/>
              <a:t>, </a:t>
            </a:r>
          </a:p>
          <a:p>
            <a:pPr lvl="1"/>
            <a:r>
              <a:rPr lang="en-US" dirty="0"/>
              <a:t>DSG, DEN</a:t>
            </a:r>
          </a:p>
          <a:p>
            <a:pPr lvl="1"/>
            <a:r>
              <a:rPr lang="en-US" dirty="0"/>
              <a:t>BPPC, APPC</a:t>
            </a:r>
          </a:p>
          <a:p>
            <a:r>
              <a:rPr lang="en-US" dirty="0"/>
              <a:t>Patient Identity</a:t>
            </a:r>
          </a:p>
          <a:p>
            <a:pPr lvl="1"/>
            <a:r>
              <a:rPr lang="en-US" dirty="0"/>
              <a:t>PDQ, PIX, PAM</a:t>
            </a:r>
          </a:p>
          <a:p>
            <a:pPr lvl="1"/>
            <a:r>
              <a:rPr lang="en-US" dirty="0"/>
              <a:t>XCPD</a:t>
            </a:r>
          </a:p>
          <a:p>
            <a:r>
              <a:rPr lang="en-US" dirty="0"/>
              <a:t>Provider Identity</a:t>
            </a:r>
          </a:p>
          <a:p>
            <a:pPr lvl="1"/>
            <a:r>
              <a:rPr lang="en-US" dirty="0"/>
              <a:t>HPD, CSD, PWP</a:t>
            </a:r>
          </a:p>
          <a:p>
            <a:r>
              <a:rPr lang="en-US" dirty="0"/>
              <a:t>Workflow</a:t>
            </a:r>
          </a:p>
          <a:p>
            <a:pPr lvl="1"/>
            <a:r>
              <a:rPr lang="en-US" dirty="0"/>
              <a:t>XDW</a:t>
            </a:r>
          </a:p>
        </p:txBody>
      </p:sp>
      <p:sp>
        <p:nvSpPr>
          <p:cNvPr id="4" name="Footer Placeholder 3">
            <a:extLst>
              <a:ext uri="{FF2B5EF4-FFF2-40B4-BE49-F238E27FC236}">
                <a16:creationId xmlns:a16="http://schemas.microsoft.com/office/drawing/2014/main" id="{4B0DF151-DF49-49CA-9804-E57DDF976B9C}"/>
              </a:ext>
            </a:extLst>
          </p:cNvPr>
          <p:cNvSpPr>
            <a:spLocks noGrp="1"/>
          </p:cNvSpPr>
          <p:nvPr>
            <p:ph type="ftr" sz="quarter" idx="11"/>
          </p:nvPr>
        </p:nvSpPr>
        <p:spPr/>
        <p:txBody>
          <a:bodyPr/>
          <a:lstStyle/>
          <a:p>
            <a:r>
              <a:rPr lang="en-US"/>
              <a:t>#InsideIHE</a:t>
            </a:r>
          </a:p>
        </p:txBody>
      </p:sp>
    </p:spTree>
    <p:extLst>
      <p:ext uri="{BB962C8B-B14F-4D97-AF65-F5344CB8AC3E}">
        <p14:creationId xmlns:p14="http://schemas.microsoft.com/office/powerpoint/2010/main" val="4091056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6582" y="1330036"/>
            <a:ext cx="10647218" cy="4846927"/>
          </a:xfrm>
        </p:spPr>
        <p:txBody>
          <a:bodyPr>
            <a:normAutofit lnSpcReduction="10000"/>
          </a:bodyPr>
          <a:lstStyle/>
          <a:p>
            <a:r>
              <a:rPr lang="en-US" dirty="0">
                <a:hlinkClick r:id="rId2"/>
              </a:rPr>
              <a:t>https://wiki.ihe.net/index.php/Category:DocShare</a:t>
            </a:r>
            <a:r>
              <a:rPr lang="en-US" dirty="0"/>
              <a:t> </a:t>
            </a:r>
          </a:p>
          <a:p>
            <a:r>
              <a:rPr lang="en-US" dirty="0" err="1"/>
              <a:t>WhitePaper</a:t>
            </a:r>
            <a:r>
              <a:rPr lang="en-US" dirty="0"/>
              <a:t> – Document Sharing using IHE Profiles</a:t>
            </a:r>
          </a:p>
          <a:p>
            <a:r>
              <a:rPr lang="en-US" dirty="0"/>
              <a:t>Handbook – Document Sharing Metadata Handbook (NEW)</a:t>
            </a:r>
          </a:p>
          <a:p>
            <a:r>
              <a:rPr lang="en-US" dirty="0"/>
              <a:t>Handbook – Template for XDS Affinity Domain Deployment Planning</a:t>
            </a:r>
          </a:p>
          <a:p>
            <a:r>
              <a:rPr lang="en-US" dirty="0"/>
              <a:t>IHE Format Codes</a:t>
            </a:r>
          </a:p>
          <a:p>
            <a:r>
              <a:rPr lang="en-US" dirty="0"/>
              <a:t>Transport Profiles – XDS, XCA, XDR, XDM, MHD, DSUP, </a:t>
            </a:r>
          </a:p>
          <a:p>
            <a:r>
              <a:rPr lang="en-US" dirty="0"/>
              <a:t>Support Profiles – XUA, ATNA, </a:t>
            </a:r>
            <a:r>
              <a:rPr lang="en-US" dirty="0" err="1"/>
              <a:t>SeR</a:t>
            </a:r>
            <a:r>
              <a:rPr lang="en-US" dirty="0"/>
              <a:t>, XCPD, PIX, PDQ…</a:t>
            </a:r>
          </a:p>
          <a:p>
            <a:r>
              <a:rPr lang="en-US" dirty="0"/>
              <a:t>ITI Content Profiles – BPPC, APPC, XDS-SD, XDW, DSG, DEN</a:t>
            </a:r>
          </a:p>
          <a:p>
            <a:r>
              <a:rPr lang="en-US" dirty="0"/>
              <a:t>CDA Content Profiles - </a:t>
            </a:r>
            <a:r>
              <a:rPr lang="en-US" dirty="0">
                <a:hlinkClick r:id="rId3"/>
              </a:rPr>
              <a:t>https://wiki.ihe.net/index.php/Category:CDA</a:t>
            </a:r>
            <a:r>
              <a:rPr lang="en-US" dirty="0"/>
              <a:t> </a:t>
            </a:r>
          </a:p>
          <a:p>
            <a:r>
              <a:rPr lang="en-US" dirty="0"/>
              <a:t>And much more</a:t>
            </a:r>
          </a:p>
          <a:p>
            <a:endParaRPr lang="en-US" dirty="0"/>
          </a:p>
        </p:txBody>
      </p:sp>
      <p:sp>
        <p:nvSpPr>
          <p:cNvPr id="4" name="Footer Placeholder 3"/>
          <p:cNvSpPr>
            <a:spLocks noGrp="1"/>
          </p:cNvSpPr>
          <p:nvPr>
            <p:ph type="ftr" sz="quarter" idx="11"/>
          </p:nvPr>
        </p:nvSpPr>
        <p:spPr/>
        <p:txBody>
          <a:bodyPr/>
          <a:lstStyle/>
          <a:p>
            <a:r>
              <a:rPr lang="en-US"/>
              <a:t>#InsideIHE</a:t>
            </a:r>
          </a:p>
        </p:txBody>
      </p:sp>
      <p:sp>
        <p:nvSpPr>
          <p:cNvPr id="5" name="Title 1"/>
          <p:cNvSpPr txBox="1">
            <a:spLocks/>
          </p:cNvSpPr>
          <p:nvPr/>
        </p:nvSpPr>
        <p:spPr>
          <a:xfrm>
            <a:off x="3394364" y="307234"/>
            <a:ext cx="7772400" cy="747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5A4099"/>
                </a:solidFill>
                <a:latin typeface="Arial"/>
                <a:cs typeface="Arial"/>
              </a:rPr>
              <a:t>More detail</a:t>
            </a:r>
          </a:p>
        </p:txBody>
      </p:sp>
    </p:spTree>
    <p:extLst>
      <p:ext uri="{BB962C8B-B14F-4D97-AF65-F5344CB8AC3E}">
        <p14:creationId xmlns:p14="http://schemas.microsoft.com/office/powerpoint/2010/main" val="23957857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867</TotalTime>
  <Words>555</Words>
  <Application>Microsoft Office PowerPoint</Application>
  <PresentationFormat>Widescreen</PresentationFormat>
  <Paragraphs>148</Paragraphs>
  <Slides>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MS PGothic</vt:lpstr>
      <vt:lpstr>Arial</vt:lpstr>
      <vt:lpstr>Calibri</vt:lpstr>
      <vt:lpstr>Calibri Light</vt:lpstr>
      <vt:lpstr>GE Inspira Medium</vt:lpstr>
      <vt:lpstr>GE Inspira Pitch</vt:lpstr>
      <vt:lpstr>Lucida Grande</vt:lpstr>
      <vt:lpstr>ヒラギノ角ゴ ProN W3</vt:lpstr>
      <vt:lpstr>Office Theme</vt:lpstr>
      <vt:lpstr>Document Sharing Overview</vt:lpstr>
      <vt:lpstr>IHE Standards-based HIE (XDS) Key Components</vt:lpstr>
      <vt:lpstr>IHE Standards-based HIE (XCA) Community Document Sharing</vt:lpstr>
      <vt:lpstr>Principles of a Document</vt:lpstr>
      <vt:lpstr>Various Formats and Encodings</vt:lpstr>
      <vt:lpstr>Metadata – enables discovery</vt:lpstr>
      <vt:lpstr>Supporting Infrastructure</vt:lpstr>
      <vt:lpstr>PowerPoint Presentation</vt:lpstr>
    </vt:vector>
  </TitlesOfParts>
  <Company>RSNA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Slide 1</dc:title>
  <dc:creator>mstanits</dc:creator>
  <cp:lastModifiedBy>John Moehrke</cp:lastModifiedBy>
  <cp:revision>33</cp:revision>
  <cp:lastPrinted>2013-02-21T14:05:33Z</cp:lastPrinted>
  <dcterms:created xsi:type="dcterms:W3CDTF">2011-05-17T16:43:13Z</dcterms:created>
  <dcterms:modified xsi:type="dcterms:W3CDTF">2018-08-23T20:10:04Z</dcterms:modified>
</cp:coreProperties>
</file>